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5" r:id="rId4"/>
    <p:sldId id="276" r:id="rId5"/>
    <p:sldId id="278" r:id="rId6"/>
    <p:sldId id="277" r:id="rId7"/>
    <p:sldId id="258" r:id="rId8"/>
    <p:sldId id="273" r:id="rId9"/>
    <p:sldId id="259" r:id="rId10"/>
    <p:sldId id="274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1" r:id="rId21"/>
    <p:sldId id="272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618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5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83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4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62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1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68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2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3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1D640-1868-45EB-AC49-4C8A63296AE9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07006-F815-4C53-B0A1-74AE7276C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6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10.xml"/><Relationship Id="rId3" Type="http://schemas.openxmlformats.org/officeDocument/2006/relationships/image" Target="../media/image5.png"/><Relationship Id="rId7" Type="http://schemas.openxmlformats.org/officeDocument/2006/relationships/slide" Target="slide8.xml"/><Relationship Id="rId12" Type="http://schemas.openxmlformats.org/officeDocument/2006/relationships/image" Target="../media/image8.png"/><Relationship Id="rId17" Type="http://schemas.openxmlformats.org/officeDocument/2006/relationships/image" Target="../media/image90.png"/><Relationship Id="rId2" Type="http://schemas.openxmlformats.org/officeDocument/2006/relationships/image" Target="../media/image4.jpe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50.png"/><Relationship Id="rId15" Type="http://schemas.openxmlformats.org/officeDocument/2006/relationships/image" Target="../media/image9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slide" Target="slide15.xml"/><Relationship Id="rId3" Type="http://schemas.openxmlformats.org/officeDocument/2006/relationships/image" Target="../media/image10.png"/><Relationship Id="rId7" Type="http://schemas.openxmlformats.org/officeDocument/2006/relationships/slide" Target="slide13.xml"/><Relationship Id="rId12" Type="http://schemas.openxmlformats.org/officeDocument/2006/relationships/image" Target="../media/image13.png"/><Relationship Id="rId17" Type="http://schemas.openxmlformats.org/officeDocument/2006/relationships/image" Target="../media/image140.png"/><Relationship Id="rId2" Type="http://schemas.openxmlformats.org/officeDocument/2006/relationships/image" Target="../media/image4.jpeg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20.png"/><Relationship Id="rId5" Type="http://schemas.openxmlformats.org/officeDocument/2006/relationships/image" Target="../media/image100.png"/><Relationship Id="rId1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12.png"/><Relationship Id="rId1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.png"/><Relationship Id="rId7" Type="http://schemas.openxmlformats.org/officeDocument/2006/relationships/slide" Target="slide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70.png"/><Relationship Id="rId5" Type="http://schemas.openxmlformats.org/officeDocument/2006/relationships/image" Target="../media/image150.png"/><Relationship Id="rId10" Type="http://schemas.openxmlformats.org/officeDocument/2006/relationships/slide" Target="slide19.xml"/><Relationship Id="rId4" Type="http://schemas.openxmlformats.org/officeDocument/2006/relationships/slide" Target="slide17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.png"/><Relationship Id="rId7" Type="http://schemas.openxmlformats.org/officeDocument/2006/relationships/slide" Target="slide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00.png"/><Relationship Id="rId5" Type="http://schemas.openxmlformats.org/officeDocument/2006/relationships/image" Target="../media/image180.png"/><Relationship Id="rId10" Type="http://schemas.openxmlformats.org/officeDocument/2006/relationships/slide" Target="slide22.xml"/><Relationship Id="rId4" Type="http://schemas.openxmlformats.org/officeDocument/2006/relationships/slide" Target="slide20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22" y="397950"/>
            <a:ext cx="9399037" cy="62673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6966" y="1520890"/>
            <a:ext cx="9859347" cy="2763514"/>
          </a:xfrm>
        </p:spPr>
        <p:txBody>
          <a:bodyPr>
            <a:noAutofit/>
          </a:bodyPr>
          <a:lstStyle/>
          <a:p>
            <a:r>
              <a:rPr lang="ru-RU" sz="8000" b="1" dirty="0">
                <a:latin typeface="Gabriola" panose="04040605051002020D02" pitchFamily="82" charset="0"/>
              </a:rPr>
              <a:t>Путеводитель по жизни и творчеству </a:t>
            </a:r>
            <a:r>
              <a:rPr lang="ru-RU" sz="8000" b="1" dirty="0" err="1">
                <a:latin typeface="Gabriola" panose="04040605051002020D02" pitchFamily="82" charset="0"/>
              </a:rPr>
              <a:t>В.П.Крапивина</a:t>
            </a:r>
            <a:endParaRPr lang="ru-RU" sz="8000" b="1" dirty="0"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9954" y="5710335"/>
            <a:ext cx="5396205" cy="1707502"/>
          </a:xfrm>
        </p:spPr>
        <p:txBody>
          <a:bodyPr/>
          <a:lstStyle/>
          <a:p>
            <a:r>
              <a:rPr lang="ru-RU" dirty="0">
                <a:latin typeface="Bahnschrift Light Condensed" panose="020B0502040204020203" pitchFamily="34" charset="0"/>
              </a:rPr>
              <a:t>Создала: учитель русского языка и литература МАОУ «Лицей №5» Макаренко А.Ю.</a:t>
            </a:r>
          </a:p>
        </p:txBody>
      </p:sp>
    </p:spTree>
    <p:extLst>
      <p:ext uri="{BB962C8B-B14F-4D97-AF65-F5344CB8AC3E}">
        <p14:creationId xmlns:p14="http://schemas.microsoft.com/office/powerpoint/2010/main" val="692530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125785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sun9-83.userapi.com/s/v1/if1/4PFvtveY5nGROXIy9DoXXr0kQI0J7xQmIss3KJ5IleFFj04WC2x1kyEnTlvXxN0xeKnpS0hN.jpg?quality=96&amp;as=32x24,48x36,72x54,108x81,160x120,240x180,360x270,480x360,540x405,640x480,709x532&amp;from=bu&amp;cs=709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2" y="144785"/>
            <a:ext cx="4705674" cy="3530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462" name="Picture 6" descr="https://sun9-57.userapi.com/s/v1/if1/Z7SF7zp6Yy5SYtxEiqJKC15VCC1zP1hkJPYgpR-58uDD01uvwfEQpraMW9w5zU030jGXzskY.jpg?quality=96&amp;as=32x23,48x35,72x52,108x78,160x115,240x173,360x259,480x345,540x388,570x410&amp;from=bu&amp;cs=57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43" y="3996331"/>
            <a:ext cx="4058232" cy="291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sun9-77.userapi.com/s/v1/if1/cw3Z7YxbqDtna2DVzqz06Piy4P9TG82zFIvbSq7X9MYf4Z_vTGdOzYFy4KBowvyUawo9uOkf.jpg?quality=96&amp;as=32x22,48x33,72x49,108x74,160x110,240x164,360x247,480x329,540x370,640x439,720x493,1080x740,1280x877,1440x987,1500x1028&amp;from=bu&amp;cs=128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0610"/>
            <a:ext cx="5946187" cy="40740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00573" y="5418173"/>
            <a:ext cx="514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briola" panose="04040605051002020D02" pitchFamily="82" charset="0"/>
              </a:rPr>
              <a:t>Школьные и институтские годы</a:t>
            </a:r>
          </a:p>
        </p:txBody>
      </p:sp>
    </p:spTree>
    <p:extLst>
      <p:ext uri="{BB962C8B-B14F-4D97-AF65-F5344CB8AC3E}">
        <p14:creationId xmlns:p14="http://schemas.microsoft.com/office/powerpoint/2010/main" val="1718634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1" y="-2684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нутый угол 10"/>
          <p:cNvSpPr/>
          <p:nvPr/>
        </p:nvSpPr>
        <p:spPr>
          <a:xfrm>
            <a:off x="6363477" y="121298"/>
            <a:ext cx="5607699" cy="5383209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99483" y="183661"/>
            <a:ext cx="5607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1964 году Крапивин был принят в члены </a:t>
            </a:r>
            <a:r>
              <a:rPr lang="ru-RU" dirty="0">
                <a:latin typeface="Bahnschrift Light Condensed" panose="020B0502040204020203" pitchFamily="34" charset="0"/>
              </a:rPr>
              <a:t>Союза писателей СССР</a:t>
            </a:r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. В 1970—1980-е годы являлся членом редколлегий журналов «Пионер» и «Уральский следопыт».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4412" y="1106991"/>
            <a:ext cx="5607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С 2006 года присуждается ежегодная </a:t>
            </a:r>
            <a:r>
              <a:rPr lang="ru-RU" dirty="0">
                <a:latin typeface="Bahnschrift Light Condensed" panose="020B0502040204020203" pitchFamily="34" charset="0"/>
              </a:rPr>
              <a:t>Международная детская литературная премия имени В. П. Крапивина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. </a:t>
            </a:r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Председателем жюри являлся сам Владислав Крапивин.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99483" y="213370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2007 году В. П. Крапивин переехал из </a:t>
            </a:r>
            <a:r>
              <a:rPr lang="ru-RU" dirty="0">
                <a:latin typeface="Bahnschrift Light Condensed" panose="020B0502040204020203" pitchFamily="34" charset="0"/>
              </a:rPr>
              <a:t>Екатеринбурга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 в </a:t>
            </a:r>
            <a:r>
              <a:rPr lang="ru-RU" dirty="0">
                <a:latin typeface="Bahnschrift Light Condensed" panose="020B0502040204020203" pitchFamily="34" charset="0"/>
              </a:rPr>
              <a:t>Тюмень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. 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63477" y="2675183"/>
            <a:ext cx="5628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Тюмени Крапивин был 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избран профессором </a:t>
            </a:r>
            <a:r>
              <a:rPr lang="ru-RU" dirty="0">
                <a:latin typeface="Bahnschrift Light Condensed" panose="020B0502040204020203" pitchFamily="34" charset="0"/>
              </a:rPr>
              <a:t>Тюменского государственного университета</a:t>
            </a:r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, вёл для студентов школу литературного мастерства. 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63477" y="36403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октябре 2013 года В. П. Крапивин вернулся в Екатеринбург.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84412" y="4190861"/>
            <a:ext cx="558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Скончался 1 сентября 2020 года в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 </a:t>
            </a:r>
            <a:r>
              <a:rPr lang="ru-RU" dirty="0">
                <a:latin typeface="Bahnschrift Light Condensed" panose="020B0502040204020203" pitchFamily="34" charset="0"/>
              </a:rPr>
              <a:t>Екатеринбурге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. Похоронен на </a:t>
            </a:r>
            <a:r>
              <a:rPr lang="ru-RU" dirty="0">
                <a:latin typeface="Bahnschrift Light Condensed" panose="020B0502040204020203" pitchFamily="34" charset="0"/>
              </a:rPr>
              <a:t>Широкореченском кладбище</a:t>
            </a:r>
            <a:r>
              <a:rPr lang="ru-RU" dirty="0">
                <a:latin typeface="Hoves"/>
              </a:rPr>
              <a:t>.</a:t>
            </a:r>
            <a:endParaRPr lang="ru-RU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4A50483-9C53-CC72-36D6-0DD0ED89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75" y="121298"/>
            <a:ext cx="4321773" cy="655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043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>
            <a:extLst>
              <a:ext uri="{FF2B5EF4-FFF2-40B4-BE49-F238E27FC236}">
                <a16:creationId xmlns:a16="http://schemas.microsoft.com/office/drawing/2014/main" id="{35DF4F89-F902-0281-C718-82A66BC04057}"/>
              </a:ext>
            </a:extLst>
          </p:cNvPr>
          <p:cNvSpPr/>
          <p:nvPr/>
        </p:nvSpPr>
        <p:spPr>
          <a:xfrm>
            <a:off x="3014804" y="365125"/>
            <a:ext cx="5450186" cy="1863546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2279" y="641773"/>
            <a:ext cx="4128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1E1E1E"/>
                </a:solidFill>
                <a:effectLst/>
                <a:latin typeface="Monotype Corsiva" panose="03010101010201010101" pitchFamily="66" charset="0"/>
              </a:rPr>
              <a:t>«Никогда не считал. Думаю, порядка 50 повестей… или уже 70? Романов около 30… Всех, кому надоело, могу утешить: лет примерно в 75 я решил остановиться»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94A7C2B0-AFC7-4E50-00FC-EE10C6F5E949}"/>
              </a:ext>
            </a:extLst>
          </p:cNvPr>
          <p:cNvSpPr/>
          <p:nvPr/>
        </p:nvSpPr>
        <p:spPr>
          <a:xfrm>
            <a:off x="5930020" y="2301699"/>
            <a:ext cx="6261980" cy="2851842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24439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Основной корпус реалистической прозы писателя создавался с начала 1960-х до середины 1980-х годов. Образ героя-протагониста, впоследствии получивший название «крапивинские мальчики».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64904" y="37276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Среди читателей и критиков под «крапивинскими мальчиками» понимается не только тип героя, но и «социокультурный типаж подростка/юноши…советской и постсоветской реальности».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98A962-4A47-9B82-89A0-6E068883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5" y="2691328"/>
            <a:ext cx="5230847" cy="3826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8500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502D0D4-2BC2-A594-508B-40DFA531568E}"/>
              </a:ext>
            </a:extLst>
          </p:cNvPr>
          <p:cNvSpPr/>
          <p:nvPr/>
        </p:nvSpPr>
        <p:spPr>
          <a:xfrm>
            <a:off x="5857592" y="561235"/>
            <a:ext cx="6183517" cy="57761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90788" y="1027906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Крапивин разгадал секрет детской литературы: её структура должна совпадать с детским восприятием и освоением мира. Иванов выделил четыре типа детской поведенческой стратегии (или сценария), которые писатель положил в основу романтических и сентиментальных сюжетов. Во-первых, отождествление игры, литературы и жизни, что означает разыгрывание литературных сюжетов детьми; во-вторых, для победы в состязании мир изменяется, поскольку ему придумываются новые правила или законы; в-третьих, в обычных вещах (ключик в замке) обнаруживаются чудеса, способные изменить судьбу; в-четвертых, дети прячутся от несправедливого мира.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442A7A-637A-56E7-35AC-75E10A98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4" y="561235"/>
            <a:ext cx="4544701" cy="5931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277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2262B1-30B6-773E-B93A-A16E50664DF5}"/>
              </a:ext>
            </a:extLst>
          </p:cNvPr>
          <p:cNvSpPr/>
          <p:nvPr/>
        </p:nvSpPr>
        <p:spPr>
          <a:xfrm>
            <a:off x="108642" y="582067"/>
            <a:ext cx="6292158" cy="569386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319" y="582067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1980-е годы в творчестве В. П. Крапивина постепенно нарастало сказочно-фантастическое направление, в русле которого им создан цикл произведений о детях философско-фантастического содержания под общим </a:t>
            </a:r>
            <a:r>
              <a:rPr lang="ru-RU" sz="2800" b="0" i="0" dirty="0">
                <a:effectLst/>
                <a:latin typeface="Bahnschrift Light Condensed" panose="020B0502040204020203" pitchFamily="34" charset="0"/>
              </a:rPr>
              <a:t>заголовком «</a:t>
            </a:r>
            <a:r>
              <a:rPr lang="ru-RU" sz="2800" dirty="0">
                <a:latin typeface="Bahnschrift Light Condensed" panose="020B0502040204020203" pitchFamily="34" charset="0"/>
              </a:rPr>
              <a:t>В глубине Великого Кристалла</a:t>
            </a:r>
            <a:r>
              <a:rPr lang="ru-RU" sz="28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». В 1988 году литературовед М. </a:t>
            </a:r>
            <a:r>
              <a:rPr lang="ru-RU" sz="2800" b="0" i="0" dirty="0" err="1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Липовецкий</a:t>
            </a:r>
            <a:r>
              <a:rPr lang="ru-RU" sz="28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, рассматривая сказочные произведения Крапивина, отмечал, что писатель пытался, с одной стороны, с помощью жанра сказки расширить возможности романтической поэтики, а с другой стороны, преодолеть собственные штампы и постоянные </a:t>
            </a:r>
            <a:r>
              <a:rPr lang="ru-RU" sz="2800" b="0" i="0" dirty="0" err="1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самоповторы</a:t>
            </a:r>
            <a:r>
              <a:rPr lang="ru-RU" sz="28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.</a:t>
            </a:r>
            <a:endParaRPr lang="ru-RU" sz="2800" dirty="0">
              <a:latin typeface="Bahnschrift Light Condensed" panose="020B0502040204020203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66E65D0-8C50-FD8F-E304-7ADB7A0B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46" y="108009"/>
            <a:ext cx="4919804" cy="3435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ADA3D32-8D25-6550-5586-0FFF435E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76" y="3429000"/>
            <a:ext cx="4899405" cy="3182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484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0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7A8C31D-B81E-219E-DF5E-0B4FA3E7592A}"/>
              </a:ext>
            </a:extLst>
          </p:cNvPr>
          <p:cNvSpPr/>
          <p:nvPr/>
        </p:nvSpPr>
        <p:spPr>
          <a:xfrm>
            <a:off x="2607398" y="217283"/>
            <a:ext cx="7224665" cy="6065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8709" y="311705"/>
            <a:ext cx="7761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effectLst/>
                <a:latin typeface="Bahnschrift Light Condensed" panose="020B0502040204020203" pitchFamily="34" charset="0"/>
              </a:rPr>
              <a:t>В газете «</a:t>
            </a:r>
            <a:r>
              <a:rPr lang="ru-RU" dirty="0">
                <a:latin typeface="Bahnschrift Light Condensed" panose="020B0502040204020203" pitchFamily="34" charset="0"/>
              </a:rPr>
              <a:t>Книжное обозрение</a:t>
            </a:r>
            <a:r>
              <a:rPr lang="ru-RU" b="0" i="0" dirty="0">
                <a:effectLst/>
                <a:latin typeface="Bahnschrift Light Condensed" panose="020B0502040204020203" pitchFamily="34" charset="0"/>
              </a:rPr>
              <a:t>» В. П. Крапивин назван «классиком детской литературы»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1092" y="157252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На 2009 год было издано двести книг Крапивина на разных языках мира. Книги писателя неоднократно издавались в Польше, Венгрии, Болгарии, Германии, Японии, Чехословакии, выходили на английском, французском, испанском, персидском и других языках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34CD652-A477-B2D4-2A97-A1330F649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04" y="918287"/>
            <a:ext cx="3253778" cy="4338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7640743-1FA9-BDCB-ADD9-9045B545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84" y="3683100"/>
            <a:ext cx="4589918" cy="3059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31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37854" y="197346"/>
            <a:ext cx="688368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Некоторые произведения Владислава Крапивина: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«Белый щенок ищет хозяина»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1962);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Брат, которому семь»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 в рассказах, 1962–1964);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Палочки для Васькиного барабана»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(маленькая повесть, 1963);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Звёзды под дождём»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1964);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Оруженосец Кашка»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1965);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Та сторона, где ветер»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1964–1966);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Валькины друзья и паруса»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1966);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Лерка»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(в журнальном варианте: «Озёрный царь») (повесть, 1968); </a:t>
            </a:r>
            <a:endParaRPr lang="ru-RU" dirty="0">
              <a:solidFill>
                <a:srgbClr val="333333"/>
              </a:solidFill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Тень Каравеллы»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1968–1970);</a:t>
            </a:r>
            <a:endParaRPr lang="ru-RU" dirty="0">
              <a:solidFill>
                <a:srgbClr val="333333"/>
              </a:solidFill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Мальчик со шпагой»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(трилогия, 1972–1974);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Мушкетёр и фея»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(1978);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Колыбельная для брата»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(1978);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Трое с площади </a:t>
            </a:r>
            <a:r>
              <a:rPr lang="ru-RU" b="1" i="0" dirty="0" err="1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Карронад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(1979);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Журавлёнок и молнии»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(1981);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Голубятня на жёлтой поляне»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(трилогия, 1982–1983);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Оранжевый портрет с крапинками»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(1985);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В глубине Великого Кристалла»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(цикл, 1988–1991);</a:t>
            </a:r>
            <a:endParaRPr lang="en-US" b="0" i="0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Бронзовый мальчик»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(роман, 1992);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Бабушкин внук и его братья»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(1996);</a:t>
            </a:r>
            <a:endParaRPr lang="en-US" b="0" i="0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Фрегат „Звенящий“»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(роман-справочник, 1997);</a:t>
            </a:r>
            <a:endParaRPr lang="en-US" b="0" i="0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Лужайки, где пляшут скворечники»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(2000);</a:t>
            </a:r>
            <a:endParaRPr lang="en-US" b="0" i="0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Топот шахматных лошадок»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(2005); 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 </a:t>
            </a:r>
            <a:endParaRPr lang="ru-RU" b="0" i="0" u="none" strike="noStrike" dirty="0">
              <a:solidFill>
                <a:srgbClr val="333333"/>
              </a:solidFill>
              <a:effectLst/>
              <a:latin typeface="Bahnschrift Light Condensed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«</a:t>
            </a:r>
            <a:r>
              <a:rPr lang="ru-RU" b="1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Бабочка на штанге»</a:t>
            </a:r>
            <a:r>
              <a:rPr lang="ru-RU" b="0" i="0" dirty="0">
                <a:solidFill>
                  <a:srgbClr val="333333"/>
                </a:solidFill>
                <a:effectLst/>
                <a:latin typeface="Bahnschrift Light Condensed" panose="020B0502040204020203" pitchFamily="34" charset="0"/>
              </a:rPr>
              <a:t> (повесть, 2009).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7CD52AD-7C37-708B-1B07-7C3E1E4D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" y="72428"/>
            <a:ext cx="4588043" cy="435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53453AB6-C08F-A8B0-A992-E18A0415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9" y="3494638"/>
            <a:ext cx="4989483" cy="3116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373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7A73CD7-9B41-1ADC-5A3C-FDDCF9E5C7FA}"/>
              </a:ext>
            </a:extLst>
          </p:cNvPr>
          <p:cNvSpPr/>
          <p:nvPr/>
        </p:nvSpPr>
        <p:spPr>
          <a:xfrm>
            <a:off x="0" y="195424"/>
            <a:ext cx="6690511" cy="42407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2373" y="19542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Одновременно с литературным творчеством Владислав Крапивин занимался проблемами детства и детского движения, изучал 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педагогику </a:t>
            </a:r>
            <a:r>
              <a:rPr lang="ru-RU" sz="2000" dirty="0">
                <a:latin typeface="Bahnschrift Light Condensed" panose="020B0502040204020203" pitchFamily="34" charset="0"/>
              </a:rPr>
              <a:t>Я. Корчака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, </a:t>
            </a:r>
            <a:r>
              <a:rPr lang="ru-RU" sz="2000" dirty="0">
                <a:latin typeface="Bahnschrift Light Condensed" panose="020B0502040204020203" pitchFamily="34" charset="0"/>
              </a:rPr>
              <a:t>А. С. Макаренко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, </a:t>
            </a:r>
            <a:r>
              <a:rPr lang="ru-RU" sz="2000" dirty="0">
                <a:latin typeface="Bahnschrift Light Condensed" panose="020B0502040204020203" pitchFamily="34" charset="0"/>
              </a:rPr>
              <a:t>В. А. Сухомлинского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 </a:t>
            </a:r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и становится неформальным лидером детского движения на Урале. В 1961 году Владислав Крапивин создал в </a:t>
            </a:r>
            <a:r>
              <a:rPr lang="ru-RU" sz="2000" dirty="0">
                <a:latin typeface="Bahnschrift Light Condensed" panose="020B0502040204020203" pitchFamily="34" charset="0"/>
              </a:rPr>
              <a:t>Свердловске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 детский разновозрастный отряд «</a:t>
            </a:r>
            <a:r>
              <a:rPr lang="ru-RU" sz="2000" dirty="0">
                <a:latin typeface="Bahnschrift Light Condensed" panose="020B0502040204020203" pitchFamily="34" charset="0"/>
              </a:rPr>
              <a:t>Каравелла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», который в 1965 году получает статус отдельной пионерской дружины и пресс-центра всесоюзного журнала «</a:t>
            </a:r>
            <a:r>
              <a:rPr lang="ru-RU" sz="2000" dirty="0">
                <a:latin typeface="Bahnschrift Light Condensed" panose="020B0502040204020203" pitchFamily="34" charset="0"/>
              </a:rPr>
              <a:t>Пионер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». </a:t>
            </a:r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Поскольку детское движение в тот период в СССР было разрешено только в стенах общеобразовательной школы, то существование автономной детской организации воспринималось многими как угроза существующей системе. Было несколько попыток сверху прекратить деятельность отряда «Каравелла», но В. П. Крапивину удалось отстоять организацию.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59B68D9F-78C3-6655-A673-2949EB9E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15" y="365125"/>
            <a:ext cx="492204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 descr="Picture background">
            <a:extLst>
              <a:ext uri="{FF2B5EF4-FFF2-40B4-BE49-F238E27FC236}">
                <a16:creationId xmlns:a16="http://schemas.microsoft.com/office/drawing/2014/main" id="{F5E43BD4-A4D3-C3F7-7BCD-739999D1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86" y="2969537"/>
            <a:ext cx="5190018" cy="3888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0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7940739-AACB-4702-606B-DEB4AFABA48F}"/>
              </a:ext>
            </a:extLst>
          </p:cNvPr>
          <p:cNvSpPr/>
          <p:nvPr/>
        </p:nvSpPr>
        <p:spPr>
          <a:xfrm>
            <a:off x="73168" y="10359"/>
            <a:ext cx="6526808" cy="407275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6282" y="10123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Меня невозможно было выгнать с работы — вот ведь с чем сталкивались тогдашние чиновники. Из писателей меня выгнать можно было только на съезде писателей или в крайнем случае на пленуме. А за что? Слава богу, там люди же были не все дураки. За то, что он работает с детьми и поссорился с местным домоуправлением? За это пленум писательский не выгонит из писателей. Лишить меня зарплаты было нельзя, так как я зарабатывал только книгами. Запретить отряд? Ну запретили отряд, ну, в крайнем случае, отобрали помещение. Но мне привыкать, что ли, было собирать по тридцать человек у себя в квартире? Ну как это запретишь? Ну и запрети. Милицию вызовешь? Он, паразит, возьмёт да репортаж об этом грохнет в «Комсомольскую правду»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6819E2A-81B6-EBB9-7A18-DDD51F8A6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240" y="271155"/>
            <a:ext cx="5423592" cy="3615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53557A2-5E79-CD64-79F8-1F251AE4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58" y="3522977"/>
            <a:ext cx="5100048" cy="3402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02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-68904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72681" y="266116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1980-е годы «</a:t>
            </a:r>
            <a:r>
              <a:rPr lang="ru-RU" sz="2000" dirty="0">
                <a:latin typeface="Bahnschrift Light Condensed" panose="020B0502040204020203" pitchFamily="34" charset="0"/>
              </a:rPr>
              <a:t>Учительская газета</a:t>
            </a:r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» публикует цикл статей В. П. Крапивина, посвящённых актуальным проблемам педагогики. В них писатель формулирует свои педагогические взгляды, в частности, отстаивает идею ценности детства, как важного этапа в жизни человека, равноценного с юностью, зрелостью и старостью; предлагает принцип сотрудничества поколений, как основу развития человека и человечества в целом; формулирует мысль о необходимости присутствия в жизни высокой идеи, мечты, параллельного пространства, как источника получения человеком внутренней силы и определения собственной миссии.</a:t>
            </a:r>
          </a:p>
          <a:p>
            <a:pPr algn="just"/>
            <a:endParaRPr lang="ru-RU" sz="2000" b="0" i="0" dirty="0">
              <a:effectLst/>
              <a:latin typeface="Bahnschrift Light Condensed" panose="020B0502040204020203" pitchFamily="34" charset="0"/>
            </a:endParaRPr>
          </a:p>
          <a:p>
            <a:pPr algn="just"/>
            <a:r>
              <a:rPr lang="ru-RU" sz="2000" b="0" i="0" dirty="0">
                <a:effectLst/>
                <a:latin typeface="Bahnschrift Light Condensed" panose="020B0502040204020203" pitchFamily="34" charset="0"/>
              </a:rPr>
              <a:t>Принцип дружбы и сотрудничества детей и взрослых В. П. Крапивин проецировал не только на своих воспитанников из отряда «Каравелла», но и незнакомых подростков, попавших в трудную жизненную ситуацию. </a:t>
            </a:r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9FB80ADD-9321-8A42-6BF4-8FC7CF58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9" y="365125"/>
            <a:ext cx="4116120" cy="257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A49392FB-0CFC-DB52-A095-0EF877C4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9" y="2851710"/>
            <a:ext cx="5495909" cy="366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0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</a:t>
            </a:r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0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иугольник 4"/>
          <p:cNvSpPr/>
          <p:nvPr/>
        </p:nvSpPr>
        <p:spPr>
          <a:xfrm>
            <a:off x="6718042" y="1253842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/>
          <p:cNvSpPr/>
          <p:nvPr/>
        </p:nvSpPr>
        <p:spPr>
          <a:xfrm>
            <a:off x="6718042" y="2222901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6718042" y="3191960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6718042" y="4285610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52792" y="1300734"/>
            <a:ext cx="3107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Биография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7683" y="2276552"/>
            <a:ext cx="4166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Литературное творчество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1895" y="3247054"/>
            <a:ext cx="419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Педагогические взгляды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55160" y="4362907"/>
            <a:ext cx="396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Произведения</a:t>
            </a:r>
          </a:p>
        </p:txBody>
      </p:sp>
      <p:pic>
        <p:nvPicPr>
          <p:cNvPr id="15366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8" y="203219"/>
            <a:ext cx="4279536" cy="6451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331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885" y="203250"/>
            <a:ext cx="564504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Переулок капитана </a:t>
            </a:r>
            <a:r>
              <a:rPr lang="ru-RU" sz="3200" b="1" dirty="0" err="1">
                <a:latin typeface="Bahnschrift Light Condensed" panose="020B0502040204020203" pitchFamily="34" charset="0"/>
              </a:rPr>
              <a:t>Лухманова</a:t>
            </a:r>
            <a:r>
              <a:rPr lang="ru-RU" sz="3200" b="1" dirty="0">
                <a:latin typeface="Bahnschrift Light Condensed" panose="020B0502040204020203" pitchFamily="34" charset="0"/>
              </a:rPr>
              <a:t> </a:t>
            </a:r>
          </a:p>
          <a:p>
            <a:pPr algn="just"/>
            <a:r>
              <a:rPr lang="ru-RU" sz="2000" dirty="0">
                <a:latin typeface="Bahnschrift Light Condensed" panose="020B0502040204020203" pitchFamily="34" charset="0"/>
              </a:rPr>
              <a:t>Это роман о современных подростках, о том, как их жизнь чудесным образом переплетается с жизнью мальчишек первых послевоенных лет, чьи любимые герои, игры и увлечения – капитан </a:t>
            </a:r>
            <a:r>
              <a:rPr lang="ru-RU" sz="2000" dirty="0" err="1">
                <a:latin typeface="Bahnschrift Light Condensed" panose="020B0502040204020203" pitchFamily="34" charset="0"/>
              </a:rPr>
              <a:t>Лухманов</a:t>
            </a:r>
            <a:r>
              <a:rPr lang="ru-RU" sz="2000" dirty="0">
                <a:latin typeface="Bahnschrift Light Condensed" panose="020B0502040204020203" pitchFamily="34" charset="0"/>
              </a:rPr>
              <a:t> и «Тайный экипаж корабельщиков» - становятся для нынешних ребят такими же важными и необходимыми, как и для их ровесников из далекого 1946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78750" y="4386312"/>
            <a:ext cx="58642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Тень Каравеллы </a:t>
            </a:r>
          </a:p>
          <a:p>
            <a:pPr algn="just"/>
            <a:r>
              <a:rPr lang="ru-RU" dirty="0">
                <a:latin typeface="Bahnschrift Light Condensed" panose="020B0502040204020203" pitchFamily="34" charset="0"/>
              </a:rPr>
              <a:t>«Тень Каравеллы» - повесть о военном и послевоенном детстве. В ней говорится о первом парусе, о первой морской карте, о первой победе. Эта книга о том, как начинается </a:t>
            </a:r>
            <a:r>
              <a:rPr lang="ru-RU" dirty="0" err="1">
                <a:latin typeface="Bahnschrift Light Condensed" panose="020B0502040204020203" pitchFamily="34" charset="0"/>
              </a:rPr>
              <a:t>всж</a:t>
            </a:r>
            <a:r>
              <a:rPr lang="ru-RU" dirty="0">
                <a:latin typeface="Bahnschrift Light Condensed" panose="020B0502040204020203" pitchFamily="34" charset="0"/>
              </a:rPr>
              <a:t> самое главное в жизни настоящих «моряков, поэтов и путешественников».</a:t>
            </a:r>
          </a:p>
        </p:txBody>
      </p:sp>
      <p:pic>
        <p:nvPicPr>
          <p:cNvPr id="18438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16" y="460771"/>
            <a:ext cx="3146624" cy="314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42" name="Picture 10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10" y="3200400"/>
            <a:ext cx="2581940" cy="33404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231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68" y="1287300"/>
            <a:ext cx="3713799" cy="55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нутый угол 7"/>
          <p:cNvSpPr/>
          <p:nvPr/>
        </p:nvSpPr>
        <p:spPr>
          <a:xfrm>
            <a:off x="4947775" y="2716288"/>
            <a:ext cx="5104221" cy="1492898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33791" y="2239416"/>
            <a:ext cx="511820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Стража </a:t>
            </a:r>
            <a:r>
              <a:rPr lang="ru-RU" sz="3200" b="1" dirty="0" err="1">
                <a:latin typeface="Bahnschrift Light Condensed" panose="020B0502040204020203" pitchFamily="34" charset="0"/>
              </a:rPr>
              <a:t>Лопухастых</a:t>
            </a:r>
            <a:r>
              <a:rPr lang="ru-RU" sz="3200" b="1" dirty="0">
                <a:latin typeface="Bahnschrift Light Condensed" panose="020B0502040204020203" pitchFamily="34" charset="0"/>
              </a:rPr>
              <a:t> островов</a:t>
            </a:r>
          </a:p>
          <a:p>
            <a:pPr algn="just"/>
            <a:r>
              <a:rPr lang="ru-RU" dirty="0">
                <a:latin typeface="Bahnschrift Light Condensed" panose="020B0502040204020203" pitchFamily="34" charset="0"/>
              </a:rPr>
              <a:t>В книге «Стража </a:t>
            </a:r>
            <a:r>
              <a:rPr lang="ru-RU" dirty="0" err="1">
                <a:latin typeface="Bahnschrift Light Condensed" panose="020B0502040204020203" pitchFamily="34" charset="0"/>
              </a:rPr>
              <a:t>Лопухастых</a:t>
            </a:r>
            <a:r>
              <a:rPr lang="ru-RU" dirty="0">
                <a:latin typeface="Bahnschrift Light Condensed" panose="020B0502040204020203" pitchFamily="34" charset="0"/>
              </a:rPr>
              <a:t> островов» действие происходит в небольшом городке, где удивительные события – не редкость. Да и как может быть иначе, если по соседству с жителями городка обитают травяные </a:t>
            </a:r>
            <a:r>
              <a:rPr lang="ru-RU" dirty="0" err="1">
                <a:latin typeface="Bahnschrift Light Condensed" panose="020B0502040204020203" pitchFamily="34" charset="0"/>
              </a:rPr>
              <a:t>кнамы</a:t>
            </a:r>
            <a:r>
              <a:rPr lang="ru-RU" dirty="0">
                <a:latin typeface="Bahnschrift Light Condensed" panose="020B0502040204020203" pitchFamily="34" charset="0"/>
              </a:rPr>
              <a:t> и ручейковые </a:t>
            </a:r>
            <a:r>
              <a:rPr lang="ru-RU" dirty="0" err="1">
                <a:latin typeface="Bahnschrift Light Condensed" panose="020B0502040204020203" pitchFamily="34" charset="0"/>
              </a:rPr>
              <a:t>квамы</a:t>
            </a:r>
            <a:r>
              <a:rPr lang="ru-RU" dirty="0">
                <a:latin typeface="Bahnschrift Light Condensed" panose="020B0502040204020203" pitchFamily="34" charset="0"/>
              </a:rPr>
              <a:t>, да и говорящего </a:t>
            </a:r>
            <a:r>
              <a:rPr lang="ru-RU" dirty="0" err="1">
                <a:latin typeface="Bahnschrift Light Condensed" panose="020B0502040204020203" pitchFamily="34" charset="0"/>
              </a:rPr>
              <a:t>жжика</a:t>
            </a:r>
            <a:r>
              <a:rPr lang="ru-RU" dirty="0">
                <a:latin typeface="Bahnschrift Light Condensed" panose="020B0502040204020203" pitchFamily="34" charset="0"/>
              </a:rPr>
              <a:t> спасти просто необходимо…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8885" y="181520"/>
            <a:ext cx="768159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Острова и капитаны: Хронометр. Граната</a:t>
            </a:r>
          </a:p>
          <a:p>
            <a:pPr algn="just"/>
            <a:r>
              <a:rPr lang="ru-RU" dirty="0">
                <a:latin typeface="Bahnschrift Light Condensed" panose="020B0502040204020203" pitchFamily="34" charset="0"/>
              </a:rPr>
              <a:t>Мальчишки, мечтающие стать капитанами, и капитаны, помнящие свое детство, герои разных войн и писатели, учителя и школьники… Старинный хронометр, неразорвавшаяся граната, пропавшая рукопись… Множество времен, событий и имен переплелось в приключенческой трилогии «Острова и капитаны».</a:t>
            </a:r>
          </a:p>
        </p:txBody>
      </p:sp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41" y="2136129"/>
            <a:ext cx="2812188" cy="4460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0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3256" y="342385"/>
            <a:ext cx="47063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Bahnschrift Light Condensed" panose="020B0502040204020203" pitchFamily="34" charset="0"/>
              </a:rPr>
              <a:t>Бабушкин внук и его братья</a:t>
            </a:r>
          </a:p>
          <a:p>
            <a:pPr algn="just"/>
            <a:r>
              <a:rPr lang="ru-RU" sz="2000" dirty="0">
                <a:latin typeface="Bahnschrift Light Condensed" panose="020B0502040204020203" pitchFamily="34" charset="0"/>
              </a:rPr>
              <a:t>Подросток Алька живет с родителями и бабушкой в небольшом провинциальном городе. За окном – непростые девяностые годы прошлого века.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58658" y="3138110"/>
            <a:ext cx="631424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Бриг ,,Артемида“</a:t>
            </a:r>
          </a:p>
          <a:p>
            <a:pPr algn="just"/>
            <a:r>
              <a:rPr lang="ru-RU" sz="2000" dirty="0">
                <a:latin typeface="Bahnschrift Light Condensed" panose="020B0502040204020203" pitchFamily="34" charset="0"/>
              </a:rPr>
              <a:t> Роман «Бриг ,,Артемида“» - увлекательное повествование о приключениях мальчика-сироты, случившихся почти полтора века назад, в середине XIX века. Волею случая ему пришлось отправиться в плавание к Антильским островам и столкнуться со множеством испытаний. Тут и океанские штормы и шквалы, и строгая корабельная дисциплина и субординация, и сильная тоска по дому и близким. И конечно же встреча с неведомым и таинственным, обретение новых друзей, выработка силы воли и стойкости характера, отстаивание своих нравственных ценностей.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DB206C73-18A3-129D-025E-D2EE549E2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01" y="211338"/>
            <a:ext cx="2749990" cy="2749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7BCBD0FB-757F-14B0-AD88-FDA5316B7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67" y="2141537"/>
            <a:ext cx="3066082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795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3557-B265-50DB-E4F6-4F6DFE7D4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7A31623A-F43A-7685-AFD5-C59C336D5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4B9EB1EA-5535-F862-F658-13FB25ACA1D1}"/>
              </a:ext>
            </a:extLst>
          </p:cNvPr>
          <p:cNvSpPr/>
          <p:nvPr/>
        </p:nvSpPr>
        <p:spPr>
          <a:xfrm>
            <a:off x="281028" y="170304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6F5A56-D7DB-9866-72FE-B1B48B4C2DE6}"/>
              </a:ext>
            </a:extLst>
          </p:cNvPr>
          <p:cNvSpPr txBox="1"/>
          <p:nvPr/>
        </p:nvSpPr>
        <p:spPr>
          <a:xfrm>
            <a:off x="1298495" y="247601"/>
            <a:ext cx="3107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Биография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E4613BDA-7B3D-E2E9-D08C-A8BD8E37AD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780107"/>
                  </p:ext>
                </p:extLst>
              </p:nvPr>
            </p:nvGraphicFramePr>
            <p:xfrm>
              <a:off x="281028" y="1261281"/>
              <a:ext cx="3439273" cy="1934591"/>
            </p:xfrm>
            <a:graphic>
              <a:graphicData uri="http://schemas.microsoft.com/office/powerpoint/2016/slidezoom">
                <pslz:sldZm>
                  <pslz:sldZmObj sldId="258" cId="970900191">
                    <pslz:zmPr id="{BC80908A-B1C1-4812-AD16-22B9EC7CC5A1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39273" cy="1934591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Ссылка на слайд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4613BDA-7B3D-E2E9-D08C-A8BD8E37AD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028" y="1261281"/>
                <a:ext cx="3439273" cy="19345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A66BAA09-CB3D-AA2C-6AD9-464A9E40D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2511101"/>
                  </p:ext>
                </p:extLst>
              </p:nvPr>
            </p:nvGraphicFramePr>
            <p:xfrm>
              <a:off x="281028" y="3662127"/>
              <a:ext cx="3551938" cy="1997965"/>
            </p:xfrm>
            <a:graphic>
              <a:graphicData uri="http://schemas.microsoft.com/office/powerpoint/2016/slidezoom">
                <pslz:sldZm>
                  <pslz:sldZmObj sldId="273" cId="1151254107">
                    <pslz:zmPr id="{AAAF1E13-FB24-4642-B5F4-A830BC650471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51938" cy="1997965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Ссылка на слайд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66BAA09-CB3D-AA2C-6AD9-464A9E40D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1028" y="3662127"/>
                <a:ext cx="3551938" cy="19979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Ссылка на слайд 16">
                <a:extLst>
                  <a:ext uri="{FF2B5EF4-FFF2-40B4-BE49-F238E27FC236}">
                    <a16:creationId xmlns:a16="http://schemas.microsoft.com/office/drawing/2014/main" id="{787CE744-9B07-3225-A3F8-97DED65983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4397314"/>
                  </p:ext>
                </p:extLst>
              </p:nvPr>
            </p:nvGraphicFramePr>
            <p:xfrm>
              <a:off x="4525600" y="1261281"/>
              <a:ext cx="3439273" cy="1934591"/>
            </p:xfrm>
            <a:graphic>
              <a:graphicData uri="http://schemas.microsoft.com/office/powerpoint/2016/slidezoom">
                <pslz:sldZm>
                  <pslz:sldZmObj sldId="259" cId="1444647285">
                    <pslz:zmPr id="{B44D53C7-EC64-4CAE-A903-2CDCFAFE3626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39273" cy="1934591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Ссылка на слайд 1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787CE744-9B07-3225-A3F8-97DED65983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25600" y="1261281"/>
                <a:ext cx="3439273" cy="19345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Ссылка на слайд 18">
                <a:extLst>
                  <a:ext uri="{FF2B5EF4-FFF2-40B4-BE49-F238E27FC236}">
                    <a16:creationId xmlns:a16="http://schemas.microsoft.com/office/drawing/2014/main" id="{8938D709-F5CA-A0C0-2241-547030D104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50922872"/>
                  </p:ext>
                </p:extLst>
              </p:nvPr>
            </p:nvGraphicFramePr>
            <p:xfrm>
              <a:off x="4525600" y="3662127"/>
              <a:ext cx="3439272" cy="1997965"/>
            </p:xfrm>
            <a:graphic>
              <a:graphicData uri="http://schemas.microsoft.com/office/powerpoint/2016/slidezoom">
                <pslz:sldZm>
                  <pslz:sldZmObj sldId="274" cId="1718634808">
                    <pslz:zmPr id="{2F9BECFA-D1B9-4690-894B-06173370192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39272" cy="1997965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Ссылка на слайд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38D709-F5CA-A0C0-2241-547030D10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25600" y="3662127"/>
                <a:ext cx="3439272" cy="199796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Ссылка на слайд 20">
                <a:extLst>
                  <a:ext uri="{FF2B5EF4-FFF2-40B4-BE49-F238E27FC236}">
                    <a16:creationId xmlns:a16="http://schemas.microsoft.com/office/drawing/2014/main" id="{06366B2D-1507-4452-2E0A-F56C6E6F43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394697"/>
                  </p:ext>
                </p:extLst>
              </p:nvPr>
            </p:nvGraphicFramePr>
            <p:xfrm>
              <a:off x="8268706" y="2584786"/>
              <a:ext cx="3551936" cy="1997964"/>
            </p:xfrm>
            <a:graphic>
              <a:graphicData uri="http://schemas.microsoft.com/office/powerpoint/2016/slidezoom">
                <pslz:sldZm>
                  <pslz:sldZmObj sldId="260" cId="1000434018">
                    <pslz:zmPr id="{92FCE1F9-F26D-4122-91D9-BB78796800EC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51936" cy="1997964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Ссылка на слайд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06366B2D-1507-4452-2E0A-F56C6E6F43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68706" y="2584786"/>
                <a:ext cx="3551936" cy="199796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831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ED81A-3E95-3770-FB0F-65045F670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Picture background">
            <a:extLst>
              <a:ext uri="{FF2B5EF4-FFF2-40B4-BE49-F238E27FC236}">
                <a16:creationId xmlns:a16="http://schemas.microsoft.com/office/drawing/2014/main" id="{BA3B6DB4-56CC-5B98-2DDC-82421292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ятиугольник 5">
            <a:extLst>
              <a:ext uri="{FF2B5EF4-FFF2-40B4-BE49-F238E27FC236}">
                <a16:creationId xmlns:a16="http://schemas.microsoft.com/office/drawing/2014/main" id="{13777C44-479B-F349-7FEF-2E1C0FB7796E}"/>
              </a:ext>
            </a:extLst>
          </p:cNvPr>
          <p:cNvSpPr/>
          <p:nvPr/>
        </p:nvSpPr>
        <p:spPr>
          <a:xfrm>
            <a:off x="172387" y="288536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2BDAF-B0E9-0E89-63D3-CD15AD421547}"/>
              </a:ext>
            </a:extLst>
          </p:cNvPr>
          <p:cNvSpPr txBox="1"/>
          <p:nvPr/>
        </p:nvSpPr>
        <p:spPr>
          <a:xfrm>
            <a:off x="352317" y="365833"/>
            <a:ext cx="4166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Литературное творчество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Ссылка на слайд 12">
                <a:extLst>
                  <a:ext uri="{FF2B5EF4-FFF2-40B4-BE49-F238E27FC236}">
                    <a16:creationId xmlns:a16="http://schemas.microsoft.com/office/drawing/2014/main" id="{0B0059D2-E49E-A838-B229-BE8D23AC0D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9878905"/>
                  </p:ext>
                </p:extLst>
              </p:nvPr>
            </p:nvGraphicFramePr>
            <p:xfrm>
              <a:off x="172387" y="1430167"/>
              <a:ext cx="3715028" cy="2089703"/>
            </p:xfrm>
            <a:graphic>
              <a:graphicData uri="http://schemas.microsoft.com/office/powerpoint/2016/slidezoom">
                <pslz:sldZm>
                  <pslz:sldZmObj sldId="261" cId="2818500266">
                    <pslz:zmPr id="{29A60A79-FC06-420B-8593-6531FC037EAC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5028" cy="2089703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Ссылка на слайд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B0059D2-E49E-A838-B229-BE8D23AC0D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387" y="1430167"/>
                <a:ext cx="3715028" cy="20897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03D54FA8-040C-2A29-B48A-B3C1AAC7D9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6411893"/>
                  </p:ext>
                </p:extLst>
              </p:nvPr>
            </p:nvGraphicFramePr>
            <p:xfrm>
              <a:off x="172387" y="4032381"/>
              <a:ext cx="3715028" cy="2089703"/>
            </p:xfrm>
            <a:graphic>
              <a:graphicData uri="http://schemas.microsoft.com/office/powerpoint/2016/slidezoom">
                <pslz:sldZm>
                  <pslz:sldZmObj sldId="262" cId="2832778982">
                    <pslz:zmPr id="{27F569F1-A6E5-4651-9FB4-03D5FA533990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15028" cy="2089703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Ссылка на слайд 1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3D54FA8-040C-2A29-B48A-B3C1AAC7D9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387" y="4032381"/>
                <a:ext cx="3715028" cy="20897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Ссылка на слайд 16">
                <a:extLst>
                  <a:ext uri="{FF2B5EF4-FFF2-40B4-BE49-F238E27FC236}">
                    <a16:creationId xmlns:a16="http://schemas.microsoft.com/office/drawing/2014/main" id="{1322ED14-3AC0-33B6-0B5F-1E5D182C23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5889964"/>
                  </p:ext>
                </p:extLst>
              </p:nvPr>
            </p:nvGraphicFramePr>
            <p:xfrm>
              <a:off x="4202982" y="1321806"/>
              <a:ext cx="3782174" cy="2127473"/>
            </p:xfrm>
            <a:graphic>
              <a:graphicData uri="http://schemas.microsoft.com/office/powerpoint/2016/slidezoom">
                <pslz:sldZm>
                  <pslz:sldZmObj sldId="263" cId="114847174">
                    <pslz:zmPr id="{4936CF71-7CC8-456C-B717-7B2AFEAB96E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782174" cy="2127473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Ссылка на слайд 1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322ED14-3AC0-33B6-0B5F-1E5D182C23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02982" y="1321806"/>
                <a:ext cx="3782174" cy="2127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Ссылка на слайд 18">
                <a:extLst>
                  <a:ext uri="{FF2B5EF4-FFF2-40B4-BE49-F238E27FC236}">
                    <a16:creationId xmlns:a16="http://schemas.microsoft.com/office/drawing/2014/main" id="{D3E3C86B-D218-58AC-6308-EDB818A6FA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8671516"/>
                  </p:ext>
                </p:extLst>
              </p:nvPr>
            </p:nvGraphicFramePr>
            <p:xfrm>
              <a:off x="4225456" y="3885879"/>
              <a:ext cx="3975475" cy="2236205"/>
            </p:xfrm>
            <a:graphic>
              <a:graphicData uri="http://schemas.microsoft.com/office/powerpoint/2016/slidezoom">
                <pslz:sldZm>
                  <pslz:sldZmObj sldId="264" cId="1500731711">
                    <pslz:zmPr id="{71B522E5-1D7A-4DCC-A8EB-9513615E9E70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75475" cy="2236205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Ссылка на слайд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3E3C86B-D218-58AC-6308-EDB818A6FA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25456" y="3885879"/>
                <a:ext cx="3975475" cy="223620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Ссылка на слайд 20">
                <a:extLst>
                  <a:ext uri="{FF2B5EF4-FFF2-40B4-BE49-F238E27FC236}">
                    <a16:creationId xmlns:a16="http://schemas.microsoft.com/office/drawing/2014/main" id="{702CBBE4-5C0A-FF1D-EE53-1533D18A0CE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4179503"/>
                  </p:ext>
                </p:extLst>
              </p:nvPr>
            </p:nvGraphicFramePr>
            <p:xfrm>
              <a:off x="8444632" y="2175537"/>
              <a:ext cx="3574981" cy="2010927"/>
            </p:xfrm>
            <a:graphic>
              <a:graphicData uri="http://schemas.microsoft.com/office/powerpoint/2016/slidezoom">
                <pslz:sldZm>
                  <pslz:sldZmObj sldId="265" cId="3549373398">
                    <pslz:zmPr id="{4D474956-50B3-49AB-B92D-5F09DB0160A3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74981" cy="2010927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Ссылка на слайд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702CBBE4-5C0A-FF1D-EE53-1533D18A0C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44632" y="2175537"/>
                <a:ext cx="3574981" cy="201092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93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AF2B3-2886-B241-C395-718A6BFDF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B2156D3F-F5B1-8441-AF47-CB04888C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иугольник 6">
            <a:extLst>
              <a:ext uri="{FF2B5EF4-FFF2-40B4-BE49-F238E27FC236}">
                <a16:creationId xmlns:a16="http://schemas.microsoft.com/office/drawing/2014/main" id="{77D04169-0648-B916-7962-142D0151F395}"/>
              </a:ext>
            </a:extLst>
          </p:cNvPr>
          <p:cNvSpPr/>
          <p:nvPr/>
        </p:nvSpPr>
        <p:spPr>
          <a:xfrm>
            <a:off x="371563" y="398199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478E9-7471-7FAF-5D7D-F53EFB0A4E06}"/>
              </a:ext>
            </a:extLst>
          </p:cNvPr>
          <p:cNvSpPr txBox="1"/>
          <p:nvPr/>
        </p:nvSpPr>
        <p:spPr>
          <a:xfrm>
            <a:off x="703399" y="443131"/>
            <a:ext cx="419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Педагогические взгляды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DB3FC872-240A-2CFB-097F-5D9431499B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2844777"/>
                  </p:ext>
                </p:extLst>
              </p:nvPr>
            </p:nvGraphicFramePr>
            <p:xfrm>
              <a:off x="449887" y="1363239"/>
              <a:ext cx="4251356" cy="2391388"/>
            </p:xfrm>
            <a:graphic>
              <a:graphicData uri="http://schemas.microsoft.com/office/powerpoint/2016/slidezoom">
                <pslz:sldZm>
                  <pslz:sldZmObj sldId="266" cId="1053000267">
                    <pslz:zmPr id="{C07A1D97-BDB1-479F-AB60-A57EB70F13D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51356" cy="2391388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Ссылка на слайд 1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B3FC872-240A-2CFB-097F-5D9431499B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887" y="1363239"/>
                <a:ext cx="4251356" cy="239138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Ссылка на слайд 16">
                <a:extLst>
                  <a:ext uri="{FF2B5EF4-FFF2-40B4-BE49-F238E27FC236}">
                    <a16:creationId xmlns:a16="http://schemas.microsoft.com/office/drawing/2014/main" id="{4FF1DA33-914B-21F7-D434-40117CC2CA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7496404"/>
                  </p:ext>
                </p:extLst>
              </p:nvPr>
            </p:nvGraphicFramePr>
            <p:xfrm>
              <a:off x="1068680" y="4066562"/>
              <a:ext cx="4408004" cy="2479503"/>
            </p:xfrm>
            <a:graphic>
              <a:graphicData uri="http://schemas.microsoft.com/office/powerpoint/2016/slidezoom">
                <pslz:sldZm>
                  <pslz:sldZmObj sldId="267" cId="3714602720">
                    <pslz:zmPr id="{1019B7C8-9E82-4234-B64C-881B76F88199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08004" cy="2479503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Ссылка на слайд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FF1DA33-914B-21F7-D434-40117CC2CA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8680" y="4066562"/>
                <a:ext cx="4408004" cy="247950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Ссылка на слайд 18">
                <a:extLst>
                  <a:ext uri="{FF2B5EF4-FFF2-40B4-BE49-F238E27FC236}">
                    <a16:creationId xmlns:a16="http://schemas.microsoft.com/office/drawing/2014/main" id="{4AC0FCFF-8705-8617-5A39-7FB2A3B662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322588"/>
                  </p:ext>
                </p:extLst>
              </p:nvPr>
            </p:nvGraphicFramePr>
            <p:xfrm>
              <a:off x="5855321" y="1462732"/>
              <a:ext cx="5349480" cy="3009083"/>
            </p:xfrm>
            <a:graphic>
              <a:graphicData uri="http://schemas.microsoft.com/office/powerpoint/2016/slidezoom">
                <pslz:sldZm>
                  <pslz:sldZmObj sldId="268" cId="4204205134">
                    <pslz:zmPr id="{DD629B65-2C4E-462C-804E-5A7281E356F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49480" cy="3009083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Ссылка на слайд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AC0FCFF-8705-8617-5A39-7FB2A3B662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5321" y="1462732"/>
                <a:ext cx="5349480" cy="300908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692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53922-BF1A-8A28-A628-1089747A1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9F90261A-4393-3C2B-29F4-53AE7C30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ятиугольник 7">
            <a:extLst>
              <a:ext uri="{FF2B5EF4-FFF2-40B4-BE49-F238E27FC236}">
                <a16:creationId xmlns:a16="http://schemas.microsoft.com/office/drawing/2014/main" id="{4F0DBFCB-B23D-B3D8-3939-403B67944467}"/>
              </a:ext>
            </a:extLst>
          </p:cNvPr>
          <p:cNvSpPr/>
          <p:nvPr/>
        </p:nvSpPr>
        <p:spPr>
          <a:xfrm>
            <a:off x="380616" y="329246"/>
            <a:ext cx="4702629" cy="73937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7E8067-5FD9-B2F6-2309-87AA5F9A4CD4}"/>
              </a:ext>
            </a:extLst>
          </p:cNvPr>
          <p:cNvSpPr txBox="1"/>
          <p:nvPr/>
        </p:nvSpPr>
        <p:spPr>
          <a:xfrm>
            <a:off x="963825" y="406543"/>
            <a:ext cx="396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 Light Condensed" panose="020B0502040204020203" pitchFamily="34" charset="0"/>
              </a:rPr>
              <a:t>Произведения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Ссылка на слайд 14">
                <a:extLst>
                  <a:ext uri="{FF2B5EF4-FFF2-40B4-BE49-F238E27FC236}">
                    <a16:creationId xmlns:a16="http://schemas.microsoft.com/office/drawing/2014/main" id="{B66EFEED-CFD9-0AFD-7892-06EFA13881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7049461"/>
                  </p:ext>
                </p:extLst>
              </p:nvPr>
            </p:nvGraphicFramePr>
            <p:xfrm>
              <a:off x="380616" y="1308481"/>
              <a:ext cx="4244784" cy="2387691"/>
            </p:xfrm>
            <a:graphic>
              <a:graphicData uri="http://schemas.microsoft.com/office/powerpoint/2016/slidezoom">
                <pslz:sldZm>
                  <pslz:sldZmObj sldId="271" cId="1799231704">
                    <pslz:zmPr id="{A1854E85-1405-4547-855D-71C194A0B29A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44784" cy="2387691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Ссылка на слайд 1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66EFEED-CFD9-0AFD-7892-06EFA13881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0616" y="1308481"/>
                <a:ext cx="4244784" cy="238769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Ссылка на слайд 16">
                <a:extLst>
                  <a:ext uri="{FF2B5EF4-FFF2-40B4-BE49-F238E27FC236}">
                    <a16:creationId xmlns:a16="http://schemas.microsoft.com/office/drawing/2014/main" id="{5C7C141E-644E-55FC-1902-E7D32A6743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17265290"/>
                  </p:ext>
                </p:extLst>
              </p:nvPr>
            </p:nvGraphicFramePr>
            <p:xfrm>
              <a:off x="1409116" y="3932913"/>
              <a:ext cx="4779282" cy="2688346"/>
            </p:xfrm>
            <a:graphic>
              <a:graphicData uri="http://schemas.microsoft.com/office/powerpoint/2016/slidezoom">
                <pslz:sldZm>
                  <pslz:sldZmObj sldId="272" cId="2722090191">
                    <pslz:zmPr id="{7CA372F6-52A9-4D42-94B3-3ADFA5F2A28A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779282" cy="2688346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Ссылка на слайд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C7C141E-644E-55FC-1902-E7D32A6743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9116" y="3932913"/>
                <a:ext cx="4779282" cy="26883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Ссылка на слайд 18">
                <a:extLst>
                  <a:ext uri="{FF2B5EF4-FFF2-40B4-BE49-F238E27FC236}">
                    <a16:creationId xmlns:a16="http://schemas.microsoft.com/office/drawing/2014/main" id="{65DAFC17-3D83-C739-7D45-4D16BDDC90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085060"/>
                  </p:ext>
                </p:extLst>
              </p:nvPr>
            </p:nvGraphicFramePr>
            <p:xfrm>
              <a:off x="6454029" y="1308481"/>
              <a:ext cx="5128306" cy="2884672"/>
            </p:xfrm>
            <a:graphic>
              <a:graphicData uri="http://schemas.microsoft.com/office/powerpoint/2016/slidezoom">
                <pslz:sldZm>
                  <pslz:sldZmObj sldId="269" cId="2997950486">
                    <pslz:zmPr id="{B881E5D2-30C1-46D5-91C0-478FF12AA69C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28306" cy="2884672"/>
                        </a:xfrm>
                        <a:prstGeom prst="rect">
                          <a:avLst/>
                        </a:prstGeom>
                        <a:solidFill>
                          <a:srgbClr val="FFFFFF">
                            <a:shade val="85000"/>
                          </a:srgbClr>
                        </a:solidFill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55000" dist="18000" dir="54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  <a:scene3d>
                          <a:camera prst="orthographicFront"/>
                          <a:lightRig rig="twoPt" dir="t">
                            <a:rot lat="0" lon="0" rev="7200000"/>
                          </a:lightRig>
                        </a:scene3d>
                        <a:sp3d>
                          <a:bevelT w="25400" h="19050"/>
                          <a:contourClr>
                            <a:srgbClr val="FFFFFF"/>
                          </a:contourClr>
                        </a:sp3d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Ссылка на слайд 1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5DAFC17-3D83-C739-7D45-4D16BDDC9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54029" y="1308481"/>
                <a:ext cx="5128306" cy="288467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892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0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257800" y="2068603"/>
            <a:ext cx="6662057" cy="14856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02425" y="2018211"/>
            <a:ext cx="6395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Ранние детские годы Крапивин помнил плохо, но немногочисленные фрагменты воспоминаний — в большей степени их эмоциональная составляющая — постоянно фигурировали в разных его книгах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342" y="401772"/>
            <a:ext cx="6662057" cy="14856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6532" y="553997"/>
            <a:ext cx="6369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Владислав Крапивин родился 14 октября 1938 года в семье Петра Фёдоровича (1903—1968) и Ольги Петровны (1904—1981) Крапивиных в </a:t>
            </a:r>
            <a:r>
              <a:rPr lang="ru-RU" sz="2400" b="0" i="0" u="none" strike="noStrike" dirty="0">
                <a:effectLst/>
                <a:latin typeface="Bahnschrift Light Condensed" panose="020B0502040204020203" pitchFamily="34" charset="0"/>
              </a:rPr>
              <a:t>Тюмени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81331" y="4049948"/>
            <a:ext cx="7539135" cy="251926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18011" y="4209158"/>
            <a:ext cx="7001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Помимо разнообразных дворовых игр (на деревянных тротуарах, крышах и чердаках) биограф отмечал привязанность будущего писателя к родному дому — мальчика так и не устроили в детский сад. По мнению </a:t>
            </a:r>
            <a:r>
              <a:rPr lang="ru-RU" sz="2400" b="0" i="0" dirty="0" err="1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Щупова</a:t>
            </a:r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, частое домашнее одиночество способствовало детским фантазиям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14340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81" y="1918864"/>
            <a:ext cx="3230247" cy="4598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090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0" y="0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6571" y="643149"/>
            <a:ext cx="6092890" cy="22300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7848" y="640654"/>
            <a:ext cx="5710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Военное время оставило в памяти голод и холод, хотя, по выражению </a:t>
            </a:r>
            <a:r>
              <a:rPr lang="ru-RU" sz="2400" b="0" i="0" dirty="0" err="1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Щупова</a:t>
            </a:r>
            <a:r>
              <a:rPr lang="ru-RU" sz="24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, те годы виделись Славке «светлыми и уютными». Так, писатель вспоминал, как брат и сестра подарили ему на «неполный» день рождения (4,5 года) игрушечный стеклянный дирижабль. 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16388" name="Picture 4" descr="https://sun9-24.userapi.com/s/v1/ig1/7tw8dsx9l67yO_aYSXCHzs-7EKgx_ZWiXpWT3amB-bRw6C8hDljKsu9RYKBg0t-nJ9dbfJHx.jpg?quality=96&amp;as=32x39,48x59,72x88,108x133,160x197,240x295,360x443,397x488&amp;from=bu&amp;cs=397x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95" y="1409528"/>
            <a:ext cx="3878425" cy="476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un9-23.userapi.com/s/v1/if1/JWZpHlspaWRB1lEe-bQisbbPXHspwNsbXFIG3_-Aqhi5j0b0QkGif_SptQsaUwFlszcj6-E7.jpg?quality=96&amp;as=32x23,48x35,72x52,108x79,160x117,240x175,360x262,480x350,540x394,640x467,720x525,786x573&amp;from=bu&amp;cs=786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91" y="3211085"/>
            <a:ext cx="4747028" cy="3460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25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6"/>
          <a:stretch/>
        </p:blipFill>
        <p:spPr bwMode="auto">
          <a:xfrm>
            <a:off x="0" y="-13404"/>
            <a:ext cx="1231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нутый угол 8"/>
          <p:cNvSpPr/>
          <p:nvPr/>
        </p:nvSpPr>
        <p:spPr>
          <a:xfrm>
            <a:off x="360784" y="292808"/>
            <a:ext cx="5094514" cy="1846230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8389" y="369844"/>
            <a:ext cx="44911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В школу Владислав пошёл в 1945 году; по собственному признанию, учился он «всяко», получал двойки по русскому языку и литературе, прогуливал занятия, а в девятом классе остался на второй год.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7107835" y="1018601"/>
            <a:ext cx="4498910" cy="1650641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02158" y="1144588"/>
            <a:ext cx="4151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Окончив школу в 1956 году, Крапивин поступил на факультет журналистики Уральского государственного университета имени А. М. Горького.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329921" y="2712003"/>
            <a:ext cx="5156239" cy="1779814"/>
          </a:xfrm>
          <a:prstGeom prst="foldedCorner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5007" y="2887438"/>
            <a:ext cx="48067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1E1E1E"/>
                </a:solidFill>
                <a:effectLst/>
                <a:latin typeface="Bahnschrift Light Condensed" panose="020B0502040204020203" pitchFamily="34" charset="0"/>
              </a:rPr>
              <a:t>По совету матери решил поступать в Тюменский пединститут и изучать немецкий язык; поскольку в тот год на факультет иностранных языков не было набора, будущий писатель поехал в Свердловск.</a:t>
            </a:r>
            <a:endParaRPr lang="ru-R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9353" y="304248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0" i="0" dirty="0">
                <a:solidFill>
                  <a:srgbClr val="1E1E1E"/>
                </a:solidFill>
                <a:effectLst/>
                <a:latin typeface="Gabriola" panose="04040605051002020D02" pitchFamily="82" charset="0"/>
              </a:rPr>
              <a:t>В годы студенчества занимался в литературном кружке под </a:t>
            </a:r>
            <a:r>
              <a:rPr lang="ru-RU" sz="2400" b="0" i="0" dirty="0">
                <a:effectLst/>
                <a:latin typeface="Gabriola" panose="04040605051002020D02" pitchFamily="82" charset="0"/>
              </a:rPr>
              <a:t>руководством редактора «</a:t>
            </a:r>
            <a:r>
              <a:rPr lang="ru-RU" sz="2400" b="0" i="0" u="none" strike="noStrike" dirty="0">
                <a:effectLst/>
                <a:latin typeface="Gabriola" panose="04040605051002020D02" pitchFamily="82" charset="0"/>
              </a:rPr>
              <a:t>Уральского следопыта</a:t>
            </a:r>
            <a:r>
              <a:rPr lang="ru-RU" sz="2400" b="0" i="0" dirty="0">
                <a:effectLst/>
                <a:latin typeface="Gabriola" panose="04040605051002020D02" pitchFamily="82" charset="0"/>
              </a:rPr>
              <a:t>» В. Н. Шустова, был принят на работу в газету «</a:t>
            </a:r>
            <a:r>
              <a:rPr lang="ru-RU" sz="2400" b="0" i="0" u="none" strike="noStrike" dirty="0">
                <a:effectLst/>
                <a:latin typeface="Gabriola" panose="04040605051002020D02" pitchFamily="82" charset="0"/>
              </a:rPr>
              <a:t>Вечерний Свердловск</a:t>
            </a:r>
            <a:r>
              <a:rPr lang="ru-RU" sz="2400" b="0" i="0" dirty="0">
                <a:effectLst/>
                <a:latin typeface="Gabriola" panose="04040605051002020D02" pitchFamily="82" charset="0"/>
              </a:rPr>
              <a:t>». На производственной практике после второго курса работал в отделе учащейся </a:t>
            </a:r>
            <a:r>
              <a:rPr lang="ru-RU" sz="2400" b="0" i="0" dirty="0">
                <a:solidFill>
                  <a:srgbClr val="1E1E1E"/>
                </a:solidFill>
                <a:effectLst/>
                <a:latin typeface="Gabriola" panose="04040605051002020D02" pitchFamily="82" charset="0"/>
              </a:rPr>
              <a:t>молодёжи газеты «Комсомольская правда».</a:t>
            </a:r>
            <a:endParaRPr lang="ru-RU" sz="2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47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1707</Words>
  <Application>Microsoft Office PowerPoint</Application>
  <PresentationFormat>Широкоэкранный</PresentationFormat>
  <Paragraphs>73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Bahnschrift Light Condensed</vt:lpstr>
      <vt:lpstr>Calibri</vt:lpstr>
      <vt:lpstr>Calibri Light</vt:lpstr>
      <vt:lpstr>Gabriola</vt:lpstr>
      <vt:lpstr>Hoves</vt:lpstr>
      <vt:lpstr>Monotype Corsiva</vt:lpstr>
      <vt:lpstr>Тема Office</vt:lpstr>
      <vt:lpstr>Путеводитель по жизни и творчеству В.П.Крапивина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Путеводитель по творчеству В.П.Крапивина</dc:title>
  <dc:creator>User</dc:creator>
  <cp:lastModifiedBy>kab17</cp:lastModifiedBy>
  <cp:revision>11</cp:revision>
  <dcterms:created xsi:type="dcterms:W3CDTF">2025-10-12T07:38:54Z</dcterms:created>
  <dcterms:modified xsi:type="dcterms:W3CDTF">2025-10-14T03:00:05Z</dcterms:modified>
</cp:coreProperties>
</file>