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2" r:id="rId4"/>
    <p:sldId id="261" r:id="rId5"/>
    <p:sldId id="262" r:id="rId6"/>
    <p:sldId id="264" r:id="rId7"/>
    <p:sldId id="271" r:id="rId8"/>
    <p:sldId id="272" r:id="rId9"/>
    <p:sldId id="273" r:id="rId10"/>
    <p:sldId id="274" r:id="rId11"/>
    <p:sldId id="276" r:id="rId12"/>
    <p:sldId id="277" r:id="rId13"/>
    <p:sldId id="279" r:id="rId14"/>
    <p:sldId id="281" r:id="rId15"/>
    <p:sldId id="283" r:id="rId16"/>
    <p:sldId id="286" r:id="rId17"/>
    <p:sldId id="284" r:id="rId18"/>
    <p:sldId id="265" r:id="rId19"/>
    <p:sldId id="269" r:id="rId20"/>
    <p:sldId id="270" r:id="rId21"/>
    <p:sldId id="289" r:id="rId2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13" autoAdjust="0"/>
  </p:normalViewPr>
  <p:slideViewPr>
    <p:cSldViewPr>
      <p:cViewPr varScale="1">
        <p:scale>
          <a:sx n="144" d="100"/>
          <a:sy n="144" d="100"/>
        </p:scale>
        <p:origin x="-96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05868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1" y="0"/>
            <a:ext cx="9138918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05868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05868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Tm="1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47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 advTm="1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454" y="141223"/>
            <a:ext cx="8483091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05868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509" y="900811"/>
            <a:ext cx="7186980" cy="325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10000">
    <p:diamond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sazhi\OneDrive\&#1056;&#1072;&#1073;&#1086;&#1095;&#1080;&#1081;%20&#1089;&#1090;&#1086;&#1083;\&#1076;&#1083;&#1103;%20&#1074;&#1089;&#1090;&#1072;&#1074;&#1082;&#1080;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vk.com/video-101561824_456239101?ref_domain=yastatic.net" TargetMode="External"/><Relationship Id="rId4" Type="http://schemas.openxmlformats.org/officeDocument/2006/relationships/hyperlink" Target="https://vk.com/video-76664992_169901912?ref_domain=yastatic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4114800" y="742950"/>
            <a:ext cx="5029200" cy="2438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Путеводитель по граням дружбы</a:t>
            </a:r>
            <a:endParaRPr lang="ru-RU" sz="4000" dirty="0"/>
          </a:p>
        </p:txBody>
      </p:sp>
      <p:pic>
        <p:nvPicPr>
          <p:cNvPr id="18" name="для встав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46291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46" y="627506"/>
              <a:ext cx="1321435" cy="20698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35246" y="622808"/>
              <a:ext cx="1330960" cy="2079625"/>
            </a:xfrm>
            <a:custGeom>
              <a:avLst/>
              <a:gdLst/>
              <a:ahLst/>
              <a:cxnLst/>
              <a:rect l="l" t="t" r="r" b="b"/>
              <a:pathLst>
                <a:path w="1330960" h="2079625">
                  <a:moveTo>
                    <a:pt x="0" y="2079370"/>
                  </a:moveTo>
                  <a:lnTo>
                    <a:pt x="1330960" y="2079370"/>
                  </a:lnTo>
                  <a:lnTo>
                    <a:pt x="1330960" y="0"/>
                  </a:lnTo>
                  <a:lnTo>
                    <a:pt x="0" y="0"/>
                  </a:lnTo>
                  <a:lnTo>
                    <a:pt x="0" y="2079370"/>
                  </a:lnTo>
                  <a:close/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1809" y="523748"/>
            <a:ext cx="23634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  <a:tabLst>
                <a:tab pos="1507490" algn="l"/>
                <a:tab pos="1617345" algn="l"/>
              </a:tabLst>
            </a:pPr>
            <a:r>
              <a:rPr sz="1600" spc="-5" dirty="0">
                <a:solidFill>
                  <a:srgbClr val="001F5F"/>
                </a:solidFill>
              </a:rPr>
              <a:t>К</a:t>
            </a:r>
            <a:r>
              <a:rPr sz="1600" spc="-10" dirty="0">
                <a:solidFill>
                  <a:srgbClr val="001F5F"/>
                </a:solidFill>
              </a:rPr>
              <a:t>р</a:t>
            </a:r>
            <a:r>
              <a:rPr sz="1600" spc="-5" dirty="0">
                <a:solidFill>
                  <a:srgbClr val="001F5F"/>
                </a:solidFill>
              </a:rPr>
              <a:t>апиви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5" dirty="0">
                <a:solidFill>
                  <a:srgbClr val="001F5F"/>
                </a:solidFill>
              </a:rPr>
              <a:t>,</a:t>
            </a:r>
            <a:r>
              <a:rPr sz="1600" spc="110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В.П</a:t>
            </a:r>
            <a:r>
              <a:rPr sz="1600" spc="-5" dirty="0">
                <a:solidFill>
                  <a:srgbClr val="001F5F"/>
                </a:solidFill>
              </a:rPr>
              <a:t>.</a:t>
            </a:r>
            <a:r>
              <a:rPr sz="1600" dirty="0">
                <a:solidFill>
                  <a:srgbClr val="001F5F"/>
                </a:solidFill>
              </a:rPr>
              <a:t>		</a:t>
            </a:r>
            <a:r>
              <a:rPr sz="1600" spc="-5" dirty="0">
                <a:solidFill>
                  <a:srgbClr val="001F5F"/>
                </a:solidFill>
              </a:rPr>
              <a:t>Стра</a:t>
            </a:r>
            <a:r>
              <a:rPr sz="1600" spc="-15" dirty="0">
                <a:solidFill>
                  <a:srgbClr val="001F5F"/>
                </a:solidFill>
              </a:rPr>
              <a:t>ж</a:t>
            </a:r>
            <a:r>
              <a:rPr sz="1600" spc="-5" dirty="0">
                <a:solidFill>
                  <a:srgbClr val="001F5F"/>
                </a:solidFill>
              </a:rPr>
              <a:t>а  Л</a:t>
            </a:r>
            <a:r>
              <a:rPr sz="1600" spc="-10" dirty="0">
                <a:solidFill>
                  <a:srgbClr val="001F5F"/>
                </a:solidFill>
              </a:rPr>
              <a:t>о</a:t>
            </a:r>
            <a:r>
              <a:rPr sz="1600" spc="-5" dirty="0">
                <a:solidFill>
                  <a:srgbClr val="001F5F"/>
                </a:solidFill>
              </a:rPr>
              <a:t>пухас</a:t>
            </a:r>
            <a:r>
              <a:rPr sz="1600" dirty="0">
                <a:solidFill>
                  <a:srgbClr val="001F5F"/>
                </a:solidFill>
              </a:rPr>
              <a:t>т</a:t>
            </a:r>
            <a:r>
              <a:rPr sz="1600" spc="-5" dirty="0">
                <a:solidFill>
                  <a:srgbClr val="001F5F"/>
                </a:solidFill>
              </a:rPr>
              <a:t>ых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15" dirty="0">
                <a:solidFill>
                  <a:srgbClr val="001F5F"/>
                </a:solidFill>
              </a:rPr>
              <a:t>о</a:t>
            </a:r>
            <a:r>
              <a:rPr sz="1600" spc="-5" dirty="0">
                <a:solidFill>
                  <a:srgbClr val="001F5F"/>
                </a:solidFill>
              </a:rPr>
              <a:t>ст</a:t>
            </a:r>
            <a:r>
              <a:rPr sz="1600" spc="5" dirty="0">
                <a:solidFill>
                  <a:srgbClr val="001F5F"/>
                </a:solidFill>
              </a:rPr>
              <a:t>р</a:t>
            </a:r>
            <a:r>
              <a:rPr sz="1600" spc="-15" dirty="0">
                <a:solidFill>
                  <a:srgbClr val="001F5F"/>
                </a:solidFill>
              </a:rPr>
              <a:t>о</a:t>
            </a:r>
            <a:r>
              <a:rPr sz="1600" spc="5" dirty="0">
                <a:solidFill>
                  <a:srgbClr val="001F5F"/>
                </a:solidFill>
              </a:rPr>
              <a:t>в</a:t>
            </a:r>
            <a:r>
              <a:rPr sz="1600" spc="-15" dirty="0">
                <a:solidFill>
                  <a:srgbClr val="001F5F"/>
                </a:solidFill>
              </a:rPr>
              <a:t>о</a:t>
            </a:r>
            <a:r>
              <a:rPr sz="1600" spc="-5" dirty="0">
                <a:solidFill>
                  <a:srgbClr val="001F5F"/>
                </a:solidFill>
              </a:rPr>
              <a:t>в</a:t>
            </a:r>
            <a:endParaRPr sz="1600"/>
          </a:p>
          <a:p>
            <a:pPr marL="12700" marR="5080">
              <a:lnSpc>
                <a:spcPct val="100000"/>
              </a:lnSpc>
              <a:tabLst>
                <a:tab pos="861694" algn="l"/>
                <a:tab pos="1257935" algn="l"/>
                <a:tab pos="2284730" algn="l"/>
              </a:tabLst>
            </a:pPr>
            <a:r>
              <a:rPr sz="1600" spc="-35" dirty="0">
                <a:solidFill>
                  <a:srgbClr val="001F5F"/>
                </a:solidFill>
              </a:rPr>
              <a:t>*Те</a:t>
            </a:r>
            <a:r>
              <a:rPr sz="1600" spc="-5" dirty="0">
                <a:solidFill>
                  <a:srgbClr val="001F5F"/>
                </a:solidFill>
              </a:rPr>
              <a:t>кст</a:t>
            </a:r>
            <a:r>
              <a:rPr sz="1600" spc="-270" dirty="0">
                <a:solidFill>
                  <a:srgbClr val="001F5F"/>
                </a:solidFill>
              </a:rPr>
              <a:t>+</a:t>
            </a:r>
            <a:r>
              <a:rPr sz="1600" spc="-5" dirty="0">
                <a:solidFill>
                  <a:srgbClr val="001F5F"/>
                </a:solidFill>
              </a:rPr>
              <a:t>:	</a:t>
            </a:r>
            <a:r>
              <a:rPr sz="1600" dirty="0">
                <a:solidFill>
                  <a:srgbClr val="001F5F"/>
                </a:solidFill>
              </a:rPr>
              <a:t>Р</a:t>
            </a:r>
            <a:r>
              <a:rPr sz="1600" spc="-15" dirty="0">
                <a:solidFill>
                  <a:srgbClr val="001F5F"/>
                </a:solidFill>
              </a:rPr>
              <a:t>о</a:t>
            </a:r>
            <a:r>
              <a:rPr sz="1600" spc="-5" dirty="0">
                <a:solidFill>
                  <a:srgbClr val="001F5F"/>
                </a:solidFill>
              </a:rPr>
              <a:t>м</a:t>
            </a:r>
            <a:r>
              <a:rPr sz="1600" dirty="0">
                <a:solidFill>
                  <a:srgbClr val="001F5F"/>
                </a:solidFill>
              </a:rPr>
              <a:t>а</a:t>
            </a:r>
            <a:r>
              <a:rPr sz="1600" spc="10" dirty="0">
                <a:solidFill>
                  <a:srgbClr val="001F5F"/>
                </a:solidFill>
              </a:rPr>
              <a:t>н</a:t>
            </a:r>
            <a:r>
              <a:rPr sz="1600" dirty="0">
                <a:solidFill>
                  <a:srgbClr val="001F5F"/>
                </a:solidFill>
              </a:rPr>
              <a:t>-</a:t>
            </a:r>
            <a:r>
              <a:rPr sz="1600" spc="-5" dirty="0">
                <a:solidFill>
                  <a:srgbClr val="001F5F"/>
                </a:solidFill>
              </a:rPr>
              <a:t>ск</a:t>
            </a:r>
            <a:r>
              <a:rPr sz="1600" dirty="0">
                <a:solidFill>
                  <a:srgbClr val="001F5F"/>
                </a:solidFill>
              </a:rPr>
              <a:t>а</a:t>
            </a:r>
            <a:r>
              <a:rPr sz="1600" spc="-5" dirty="0">
                <a:solidFill>
                  <a:srgbClr val="001F5F"/>
                </a:solidFill>
              </a:rPr>
              <a:t>зка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5" dirty="0">
                <a:solidFill>
                  <a:srgbClr val="001F5F"/>
                </a:solidFill>
              </a:rPr>
              <a:t>/  В</a:t>
            </a:r>
            <a:r>
              <a:rPr sz="1600" spc="-15" dirty="0">
                <a:solidFill>
                  <a:srgbClr val="001F5F"/>
                </a:solidFill>
              </a:rPr>
              <a:t>л</a:t>
            </a:r>
            <a:r>
              <a:rPr sz="1600" spc="-5" dirty="0">
                <a:solidFill>
                  <a:srgbClr val="001F5F"/>
                </a:solidFill>
              </a:rPr>
              <a:t>а</a:t>
            </a:r>
            <a:r>
              <a:rPr sz="1600" spc="-10" dirty="0">
                <a:solidFill>
                  <a:srgbClr val="001F5F"/>
                </a:solidFill>
              </a:rPr>
              <a:t>д</a:t>
            </a:r>
            <a:r>
              <a:rPr sz="1600" dirty="0">
                <a:solidFill>
                  <a:srgbClr val="001F5F"/>
                </a:solidFill>
              </a:rPr>
              <a:t>и</a:t>
            </a:r>
            <a:r>
              <a:rPr sz="1600" spc="-5" dirty="0">
                <a:solidFill>
                  <a:srgbClr val="001F5F"/>
                </a:solidFill>
              </a:rPr>
              <a:t>слав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5" dirty="0">
                <a:solidFill>
                  <a:srgbClr val="001F5F"/>
                </a:solidFill>
              </a:rPr>
              <a:t>К</a:t>
            </a:r>
            <a:r>
              <a:rPr sz="1600" spc="5" dirty="0">
                <a:solidFill>
                  <a:srgbClr val="001F5F"/>
                </a:solidFill>
              </a:rPr>
              <a:t>р</a:t>
            </a:r>
            <a:r>
              <a:rPr sz="1600" spc="-5" dirty="0">
                <a:solidFill>
                  <a:srgbClr val="001F5F"/>
                </a:solidFill>
              </a:rPr>
              <a:t>апиви</a:t>
            </a:r>
            <a:r>
              <a:rPr sz="1600" spc="5" dirty="0">
                <a:solidFill>
                  <a:srgbClr val="001F5F"/>
                </a:solidFill>
              </a:rPr>
              <a:t>н</a:t>
            </a:r>
            <a:r>
              <a:rPr sz="1600" spc="-10" dirty="0">
                <a:solidFill>
                  <a:srgbClr val="001F5F"/>
                </a:solidFill>
              </a:rPr>
              <a:t>.</a:t>
            </a:r>
            <a:r>
              <a:rPr sz="1600" spc="-5" dirty="0">
                <a:solidFill>
                  <a:srgbClr val="001F5F"/>
                </a:solidFill>
              </a:rPr>
              <a:t>-</a:t>
            </a:r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6091809" y="1499361"/>
            <a:ext cx="2362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75640" algn="l"/>
                <a:tab pos="1522730" algn="l"/>
                <a:tab pos="1585595" algn="l"/>
                <a:tab pos="2248535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: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СТ: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стр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ь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: 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анзит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ниг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	2006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5972" y="3219805"/>
            <a:ext cx="4572000" cy="160083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книге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«Стража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Лопухастых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островов»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действие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происходит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в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небольшом</a:t>
            </a:r>
            <a:r>
              <a:rPr sz="1400" spc="3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городке,</a:t>
            </a:r>
            <a:r>
              <a:rPr sz="1400" spc="3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где </a:t>
            </a:r>
            <a:r>
              <a:rPr sz="1400" spc="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удивительные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события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–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редкость.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Да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3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как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может быть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иначе, если по соседству с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жителями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городка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обитают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травяные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кнамы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ручейковые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квамы,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да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говорящего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100" dirty="0">
                <a:solidFill>
                  <a:srgbClr val="001F5F"/>
                </a:solidFill>
                <a:latin typeface="Palatino Linotype"/>
                <a:cs typeface="Palatino Linotype"/>
              </a:rPr>
              <a:t>жжика</a:t>
            </a:r>
            <a:r>
              <a:rPr sz="1400" spc="-9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спасти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просто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необходимо…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54" y="611886"/>
              <a:ext cx="1215542" cy="19310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07255" y="607187"/>
              <a:ext cx="1225550" cy="1940560"/>
            </a:xfrm>
            <a:custGeom>
              <a:avLst/>
              <a:gdLst/>
              <a:ahLst/>
              <a:cxnLst/>
              <a:rect l="l" t="t" r="r" b="b"/>
              <a:pathLst>
                <a:path w="1225550" h="1940560">
                  <a:moveTo>
                    <a:pt x="0" y="1940560"/>
                  </a:moveTo>
                  <a:lnTo>
                    <a:pt x="1225067" y="1940560"/>
                  </a:lnTo>
                  <a:lnTo>
                    <a:pt x="1225067" y="0"/>
                  </a:lnTo>
                  <a:lnTo>
                    <a:pt x="0" y="0"/>
                  </a:lnTo>
                  <a:lnTo>
                    <a:pt x="0" y="194056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8422" y="537463"/>
            <a:ext cx="21475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742439" algn="l"/>
              </a:tabLst>
            </a:pPr>
            <a:r>
              <a:rPr sz="1600" spc="-5" dirty="0">
                <a:solidFill>
                  <a:srgbClr val="001F5F"/>
                </a:solidFill>
              </a:rPr>
              <a:t>К</a:t>
            </a:r>
            <a:r>
              <a:rPr sz="1600" spc="-10" dirty="0">
                <a:solidFill>
                  <a:srgbClr val="001F5F"/>
                </a:solidFill>
              </a:rPr>
              <a:t>р</a:t>
            </a:r>
            <a:r>
              <a:rPr sz="1600" spc="-5" dirty="0">
                <a:solidFill>
                  <a:srgbClr val="001F5F"/>
                </a:solidFill>
              </a:rPr>
              <a:t>апиви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5" dirty="0">
                <a:solidFill>
                  <a:srgbClr val="001F5F"/>
                </a:solidFill>
              </a:rPr>
              <a:t>,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10" dirty="0">
                <a:solidFill>
                  <a:srgbClr val="001F5F"/>
                </a:solidFill>
              </a:rPr>
              <a:t>В.</a:t>
            </a:r>
            <a:r>
              <a:rPr sz="1600" spc="5" dirty="0">
                <a:solidFill>
                  <a:srgbClr val="001F5F"/>
                </a:solidFill>
              </a:rPr>
              <a:t>П</a:t>
            </a:r>
            <a:r>
              <a:rPr sz="1600" spc="-5" dirty="0">
                <a:solidFill>
                  <a:srgbClr val="001F5F"/>
                </a:solidFill>
              </a:rPr>
              <a:t>.  Острова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и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капитаны: </a:t>
            </a:r>
            <a:r>
              <a:rPr sz="1600" spc="-385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Хронометр.</a:t>
            </a:r>
            <a:r>
              <a:rPr sz="1600" spc="365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Граната</a:t>
            </a:r>
            <a:endParaRPr sz="1600"/>
          </a:p>
          <a:p>
            <a:pPr marL="12700" marR="6985" algn="just">
              <a:lnSpc>
                <a:spcPct val="100000"/>
              </a:lnSpc>
            </a:pPr>
            <a:r>
              <a:rPr sz="1600" spc="-50" dirty="0">
                <a:solidFill>
                  <a:srgbClr val="001F5F"/>
                </a:solidFill>
              </a:rPr>
              <a:t>*Текст+:</a:t>
            </a:r>
            <a:r>
              <a:rPr sz="1600" spc="-45" dirty="0">
                <a:solidFill>
                  <a:srgbClr val="001F5F"/>
                </a:solidFill>
              </a:rPr>
              <a:t> </a:t>
            </a:r>
            <a:r>
              <a:rPr sz="1600" dirty="0">
                <a:solidFill>
                  <a:srgbClr val="001F5F"/>
                </a:solidFill>
              </a:rPr>
              <a:t>Романы</a:t>
            </a:r>
            <a:r>
              <a:rPr sz="1600" spc="5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/ 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Владислав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6178422" y="1756917"/>
            <a:ext cx="21456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39595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апиви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.: 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Эксмо,</a:t>
            </a:r>
            <a:r>
              <a:rPr sz="1600" spc="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2008.</a:t>
            </a:r>
            <a:r>
              <a:rPr sz="1600" spc="3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1954" y="3291814"/>
            <a:ext cx="4572000" cy="160083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Мальчишки,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мечтающие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стать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капитанами,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капитаны,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помнящие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свое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детство,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герои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разных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войн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писатели,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учителя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школьники…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Старинный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хронометр,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неразорвавшаяся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граната,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пропавшая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рукопись…</a:t>
            </a:r>
            <a:r>
              <a:rPr sz="1400" spc="3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Множество</a:t>
            </a:r>
            <a:r>
              <a:rPr sz="1400" spc="3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времен,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событий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имен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переплелось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в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приключенческой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трилогии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«Острова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и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капитаны».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54" y="661162"/>
              <a:ext cx="1241285" cy="19175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07255" y="656336"/>
              <a:ext cx="1250950" cy="1927225"/>
            </a:xfrm>
            <a:custGeom>
              <a:avLst/>
              <a:gdLst/>
              <a:ahLst/>
              <a:cxnLst/>
              <a:rect l="l" t="t" r="r" b="b"/>
              <a:pathLst>
                <a:path w="1250950" h="1927225">
                  <a:moveTo>
                    <a:pt x="0" y="1927098"/>
                  </a:moveTo>
                  <a:lnTo>
                    <a:pt x="1250810" y="1927098"/>
                  </a:lnTo>
                  <a:lnTo>
                    <a:pt x="1250810" y="0"/>
                  </a:lnTo>
                  <a:lnTo>
                    <a:pt x="0" y="0"/>
                  </a:lnTo>
                  <a:lnTo>
                    <a:pt x="0" y="1927098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4071" y="682243"/>
            <a:ext cx="1302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</a:rPr>
              <a:t>Крапивин, 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К</a:t>
            </a:r>
            <a:r>
              <a:rPr sz="1600" spc="-15" dirty="0">
                <a:solidFill>
                  <a:srgbClr val="001F5F"/>
                </a:solidFill>
              </a:rPr>
              <a:t>о</a:t>
            </a:r>
            <a:r>
              <a:rPr sz="1600" dirty="0">
                <a:solidFill>
                  <a:srgbClr val="001F5F"/>
                </a:solidFill>
              </a:rPr>
              <a:t>л</a:t>
            </a:r>
            <a:r>
              <a:rPr sz="1600" spc="-5" dirty="0">
                <a:solidFill>
                  <a:srgbClr val="001F5F"/>
                </a:solidFill>
              </a:rPr>
              <a:t>ы</a:t>
            </a:r>
            <a:r>
              <a:rPr sz="1600" spc="-15" dirty="0">
                <a:solidFill>
                  <a:srgbClr val="001F5F"/>
                </a:solidFill>
              </a:rPr>
              <a:t>б</a:t>
            </a:r>
            <a:r>
              <a:rPr sz="1600" spc="-5" dirty="0">
                <a:solidFill>
                  <a:srgbClr val="001F5F"/>
                </a:solidFill>
              </a:rPr>
              <a:t>ел</a:t>
            </a:r>
            <a:r>
              <a:rPr sz="1600" spc="-15" dirty="0">
                <a:solidFill>
                  <a:srgbClr val="001F5F"/>
                </a:solidFill>
              </a:rPr>
              <a:t>ь</a:t>
            </a:r>
            <a:r>
              <a:rPr sz="1600" spc="-5" dirty="0">
                <a:solidFill>
                  <a:srgbClr val="001F5F"/>
                </a:solidFill>
              </a:rPr>
              <a:t>ная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7965440" y="682243"/>
            <a:ext cx="41655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П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600">
              <a:latin typeface="Palatino Linotype"/>
              <a:cs typeface="Palatino Linotype"/>
            </a:endParaRPr>
          </a:p>
          <a:p>
            <a:pPr marL="6604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для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4071" y="1169923"/>
            <a:ext cx="22180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504315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брата. Синий город на </a:t>
            </a:r>
            <a:r>
              <a:rPr sz="1600" spc="-3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Са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й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sz="1600" spc="-35" dirty="0">
                <a:solidFill>
                  <a:srgbClr val="001F5F"/>
                </a:solidFill>
                <a:latin typeface="Palatino Linotype"/>
                <a:cs typeface="Palatino Linotype"/>
              </a:rPr>
              <a:t>*Те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кст</a:t>
            </a:r>
            <a:r>
              <a:rPr sz="1600" spc="-270" dirty="0">
                <a:solidFill>
                  <a:srgbClr val="001F5F"/>
                </a:solidFill>
                <a:latin typeface="Palatino Linotype"/>
                <a:cs typeface="Palatino Linotype"/>
              </a:rPr>
              <a:t>+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:  Повести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/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Владислав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Крапивин.- М.: Эксмо,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2008.</a:t>
            </a:r>
            <a:r>
              <a:rPr sz="160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0276" y="3625456"/>
            <a:ext cx="4572000" cy="52324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2550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Обе</a:t>
            </a:r>
            <a:r>
              <a:rPr sz="1400" spc="2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повести,</a:t>
            </a:r>
            <a:r>
              <a:rPr sz="1400" spc="204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вошедшие</a:t>
            </a:r>
            <a:r>
              <a:rPr sz="1400" spc="2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400" spc="2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эту</a:t>
            </a:r>
            <a:r>
              <a:rPr sz="1400" spc="2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книгу,</a:t>
            </a:r>
            <a:r>
              <a:rPr sz="1400" spc="19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уже</a:t>
            </a:r>
            <a:r>
              <a:rPr sz="1400" spc="19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стали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классикой</a:t>
            </a:r>
            <a:r>
              <a:rPr sz="1400" spc="1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отечественной</a:t>
            </a:r>
            <a:r>
              <a:rPr sz="1400" spc="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детской</a:t>
            </a:r>
            <a:r>
              <a:rPr sz="1400" spc="1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литературы.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54" y="589026"/>
              <a:ext cx="1283462" cy="19895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07255" y="584200"/>
              <a:ext cx="1293495" cy="1999614"/>
            </a:xfrm>
            <a:custGeom>
              <a:avLst/>
              <a:gdLst/>
              <a:ahLst/>
              <a:cxnLst/>
              <a:rect l="l" t="t" r="r" b="b"/>
              <a:pathLst>
                <a:path w="1293495" h="1999614">
                  <a:moveTo>
                    <a:pt x="0" y="1999107"/>
                  </a:moveTo>
                  <a:lnTo>
                    <a:pt x="1292987" y="1999107"/>
                  </a:lnTo>
                  <a:lnTo>
                    <a:pt x="1292987" y="0"/>
                  </a:lnTo>
                  <a:lnTo>
                    <a:pt x="0" y="0"/>
                  </a:lnTo>
                  <a:lnTo>
                    <a:pt x="0" y="1999107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8422" y="609980"/>
            <a:ext cx="2146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2439" algn="l"/>
              </a:tabLst>
            </a:pPr>
            <a:r>
              <a:rPr sz="1600" spc="-5" dirty="0">
                <a:solidFill>
                  <a:srgbClr val="001F5F"/>
                </a:solidFill>
              </a:rPr>
              <a:t>К</a:t>
            </a:r>
            <a:r>
              <a:rPr sz="1600" spc="-10" dirty="0">
                <a:solidFill>
                  <a:srgbClr val="001F5F"/>
                </a:solidFill>
              </a:rPr>
              <a:t>р</a:t>
            </a:r>
            <a:r>
              <a:rPr sz="1600" spc="-5" dirty="0">
                <a:solidFill>
                  <a:srgbClr val="001F5F"/>
                </a:solidFill>
              </a:rPr>
              <a:t>апиви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5" dirty="0">
                <a:solidFill>
                  <a:srgbClr val="001F5F"/>
                </a:solidFill>
              </a:rPr>
              <a:t>,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10" dirty="0">
                <a:solidFill>
                  <a:srgbClr val="001F5F"/>
                </a:solidFill>
              </a:rPr>
              <a:t>В.</a:t>
            </a:r>
            <a:r>
              <a:rPr sz="1600" spc="5" dirty="0">
                <a:solidFill>
                  <a:srgbClr val="001F5F"/>
                </a:solidFill>
              </a:rPr>
              <a:t>П</a:t>
            </a:r>
            <a:r>
              <a:rPr sz="1600" spc="-5" dirty="0">
                <a:solidFill>
                  <a:srgbClr val="001F5F"/>
                </a:solidFill>
              </a:rPr>
              <a:t>.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6178422" y="853821"/>
            <a:ext cx="620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Взрыв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шт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б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051" y="853821"/>
            <a:ext cx="1312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Генерального</a:t>
            </a:r>
            <a:endParaRPr sz="16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solidFill>
                  <a:srgbClr val="001F5F"/>
                </a:solidFill>
                <a:latin typeface="Palatino Linotype"/>
                <a:cs typeface="Palatino Linotype"/>
              </a:rPr>
              <a:t>*Текст+: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8422" y="1341881"/>
            <a:ext cx="21463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839595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Повести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/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Владислав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апиви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.: 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Эксмо,</a:t>
            </a:r>
            <a:r>
              <a:rPr sz="1600" spc="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2009.</a:t>
            </a:r>
            <a:r>
              <a:rPr sz="1600" spc="3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1954" y="3462159"/>
            <a:ext cx="4572000" cy="73914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эту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книгу вошли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три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остросюжетные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повести: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«В </a:t>
            </a:r>
            <a:r>
              <a:rPr sz="1400" spc="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ночь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большого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прилива»,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«Взрыв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Генерального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штаба»,</a:t>
            </a:r>
            <a:r>
              <a:rPr sz="140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«Дело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о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ртутной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бомбе».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1248" y="733044"/>
              <a:ext cx="1223518" cy="18455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46422" y="728218"/>
              <a:ext cx="1233170" cy="1855470"/>
            </a:xfrm>
            <a:custGeom>
              <a:avLst/>
              <a:gdLst/>
              <a:ahLst/>
              <a:cxnLst/>
              <a:rect l="l" t="t" r="r" b="b"/>
              <a:pathLst>
                <a:path w="1233170" h="1855470">
                  <a:moveTo>
                    <a:pt x="0" y="1855088"/>
                  </a:moveTo>
                  <a:lnTo>
                    <a:pt x="1233043" y="1855088"/>
                  </a:lnTo>
                  <a:lnTo>
                    <a:pt x="1233043" y="0"/>
                  </a:lnTo>
                  <a:lnTo>
                    <a:pt x="0" y="0"/>
                  </a:lnTo>
                  <a:lnTo>
                    <a:pt x="0" y="1855088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23072" y="601472"/>
            <a:ext cx="414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В.П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07963" y="601472"/>
            <a:ext cx="1619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</a:rPr>
              <a:t>Крапивин,</a:t>
            </a:r>
            <a:endParaRPr sz="1600"/>
          </a:p>
          <a:p>
            <a:pPr marL="12700">
              <a:lnSpc>
                <a:spcPct val="100000"/>
              </a:lnSpc>
              <a:tabLst>
                <a:tab pos="1178560" algn="l"/>
              </a:tabLst>
            </a:pPr>
            <a:r>
              <a:rPr sz="1600" spc="-5" dirty="0">
                <a:solidFill>
                  <a:srgbClr val="001F5F"/>
                </a:solidFill>
              </a:rPr>
              <a:t>Ба</a:t>
            </a:r>
            <a:r>
              <a:rPr sz="1600" spc="-15" dirty="0">
                <a:solidFill>
                  <a:srgbClr val="001F5F"/>
                </a:solidFill>
              </a:rPr>
              <a:t>б</a:t>
            </a:r>
            <a:r>
              <a:rPr sz="1600" spc="-5" dirty="0">
                <a:solidFill>
                  <a:srgbClr val="001F5F"/>
                </a:solidFill>
              </a:rPr>
              <a:t>у</a:t>
            </a:r>
            <a:r>
              <a:rPr sz="1600" dirty="0">
                <a:solidFill>
                  <a:srgbClr val="001F5F"/>
                </a:solidFill>
              </a:rPr>
              <a:t>ш</a:t>
            </a:r>
            <a:r>
              <a:rPr sz="1600" spc="-5" dirty="0">
                <a:solidFill>
                  <a:srgbClr val="001F5F"/>
                </a:solidFill>
              </a:rPr>
              <a:t>кин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5" dirty="0">
                <a:solidFill>
                  <a:srgbClr val="001F5F"/>
                </a:solidFill>
              </a:rPr>
              <a:t>в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5" dirty="0">
                <a:solidFill>
                  <a:srgbClr val="001F5F"/>
                </a:solidFill>
              </a:rPr>
              <a:t>ук</a:t>
            </a:r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8083677" y="845311"/>
            <a:ext cx="153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7963" y="1089101"/>
            <a:ext cx="19291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его</a:t>
            </a:r>
            <a:r>
              <a:rPr sz="1600" spc="26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братья</a:t>
            </a:r>
            <a:r>
              <a:rPr sz="1600" spc="28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5" dirty="0">
                <a:solidFill>
                  <a:srgbClr val="001F5F"/>
                </a:solidFill>
                <a:latin typeface="Palatino Linotype"/>
                <a:cs typeface="Palatino Linotype"/>
              </a:rPr>
              <a:t>*Текст+</a:t>
            </a:r>
            <a:r>
              <a:rPr sz="1600" spc="26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/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Владислав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9084" y="1577086"/>
            <a:ext cx="318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.: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7963" y="1577086"/>
            <a:ext cx="15113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Крапивин.-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ЭН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Г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, 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2016.</a:t>
            </a:r>
            <a:r>
              <a:rPr sz="160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3964" y="3435845"/>
            <a:ext cx="4572000" cy="73914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Подросток</a:t>
            </a:r>
            <a:r>
              <a:rPr sz="1400" spc="15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Алька</a:t>
            </a:r>
            <a:r>
              <a:rPr sz="1400" spc="1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живет</a:t>
            </a:r>
            <a:r>
              <a:rPr sz="1400" spc="15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sz="1400" spc="16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родителями</a:t>
            </a:r>
            <a:r>
              <a:rPr sz="1400" spc="15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16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бабушкой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небольшом провинциальном городе.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За окном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–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непростые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девяностые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 годы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прошлого</a:t>
            </a:r>
            <a:r>
              <a:rPr sz="1400" spc="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века.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954" y="728472"/>
              <a:ext cx="1186434" cy="1845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07255" y="723773"/>
              <a:ext cx="1196340" cy="1855470"/>
            </a:xfrm>
            <a:custGeom>
              <a:avLst/>
              <a:gdLst/>
              <a:ahLst/>
              <a:cxnLst/>
              <a:rect l="l" t="t" r="r" b="b"/>
              <a:pathLst>
                <a:path w="1196339" h="1855470">
                  <a:moveTo>
                    <a:pt x="0" y="1855089"/>
                  </a:moveTo>
                  <a:lnTo>
                    <a:pt x="1195959" y="1855089"/>
                  </a:lnTo>
                  <a:lnTo>
                    <a:pt x="1195959" y="0"/>
                  </a:lnTo>
                  <a:lnTo>
                    <a:pt x="0" y="0"/>
                  </a:lnTo>
                  <a:lnTo>
                    <a:pt x="0" y="1855089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64071" y="558799"/>
            <a:ext cx="22193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</a:rPr>
              <a:t>Крапивин,</a:t>
            </a:r>
            <a:r>
              <a:rPr sz="1600" spc="165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В.П.</a:t>
            </a:r>
            <a:r>
              <a:rPr sz="1600" spc="740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«Бриг</a:t>
            </a:r>
            <a:endParaRPr sz="1600"/>
          </a:p>
          <a:p>
            <a:pPr marL="12700" marR="5080" algn="just">
              <a:lnSpc>
                <a:spcPct val="100000"/>
              </a:lnSpc>
              <a:tabLst>
                <a:tab pos="1454150" algn="l"/>
              </a:tabLst>
            </a:pPr>
            <a:r>
              <a:rPr sz="1600" spc="-5" dirty="0">
                <a:solidFill>
                  <a:srgbClr val="001F5F"/>
                </a:solidFill>
              </a:rPr>
              <a:t>,,Артемида“»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5" dirty="0">
                <a:solidFill>
                  <a:srgbClr val="001F5F"/>
                </a:solidFill>
              </a:rPr>
              <a:t>*Текст+</a:t>
            </a:r>
            <a:r>
              <a:rPr sz="1600" spc="-5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/ </a:t>
            </a:r>
            <a:r>
              <a:rPr sz="1600" spc="-385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Владислав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Крапивин.- </a:t>
            </a:r>
            <a:r>
              <a:rPr sz="1600" spc="-385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М</a:t>
            </a:r>
            <a:r>
              <a:rPr sz="1600" spc="-10" dirty="0">
                <a:solidFill>
                  <a:srgbClr val="001F5F"/>
                </a:solidFill>
              </a:rPr>
              <a:t>.</a:t>
            </a:r>
            <a:r>
              <a:rPr sz="1600" spc="-5" dirty="0">
                <a:solidFill>
                  <a:srgbClr val="001F5F"/>
                </a:solidFill>
              </a:rPr>
              <a:t>:</a:t>
            </a:r>
            <a:r>
              <a:rPr sz="1600" dirty="0">
                <a:solidFill>
                  <a:srgbClr val="001F5F"/>
                </a:solidFill>
              </a:rPr>
              <a:t>	</a:t>
            </a:r>
            <a:r>
              <a:rPr sz="1600" spc="-10" dirty="0">
                <a:solidFill>
                  <a:srgbClr val="001F5F"/>
                </a:solidFill>
              </a:rPr>
              <a:t>Д</a:t>
            </a:r>
            <a:r>
              <a:rPr sz="1600" spc="-5" dirty="0">
                <a:solidFill>
                  <a:srgbClr val="001F5F"/>
                </a:solidFill>
              </a:rPr>
              <a:t>етс</a:t>
            </a:r>
            <a:r>
              <a:rPr sz="1600" dirty="0">
                <a:solidFill>
                  <a:srgbClr val="001F5F"/>
                </a:solidFill>
              </a:rPr>
              <a:t>к</a:t>
            </a:r>
            <a:r>
              <a:rPr sz="1600" spc="-5" dirty="0">
                <a:solidFill>
                  <a:srgbClr val="001F5F"/>
                </a:solidFill>
              </a:rPr>
              <a:t>ая</a:t>
            </a:r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6164071" y="1534413"/>
            <a:ext cx="2220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литература, 2016. –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384 </a:t>
            </a:r>
            <a:r>
              <a:rPr sz="1600" spc="-3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с.: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ил.-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(Школьная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библиотека).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5838" y="3003756"/>
            <a:ext cx="5760720" cy="203136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79375" algn="just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Роман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«Бриг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,,Артемида“»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-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увлекательное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повествование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о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приключениях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мальчика-сироты,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случившихся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почти</a:t>
            </a:r>
            <a:r>
              <a:rPr sz="1400" spc="3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полтора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века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назад,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середине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XIX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века.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Волею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случая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ему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пришлось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отправиться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плавание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Антильским островам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столкнуться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со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множеством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испытаний. Тут и океанские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штормы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 шквалы, и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строгая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корабельная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дисциплина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субординация,</a:t>
            </a:r>
            <a:r>
              <a:rPr sz="1400" spc="34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3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сильная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тоска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дому и близким. И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конечно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же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встреча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неведомым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таинственным, обретение новых друзей, выработка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силы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воли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стойкости</a:t>
            </a:r>
            <a:r>
              <a:rPr sz="1400" spc="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характера, отстаивание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своих</a:t>
            </a:r>
            <a:r>
              <a:rPr sz="1400" spc="1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нравственных</a:t>
            </a:r>
            <a:r>
              <a:rPr sz="14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ценностей.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54" y="677926"/>
              <a:ext cx="1175194" cy="19006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07255" y="673100"/>
              <a:ext cx="1184910" cy="1910714"/>
            </a:xfrm>
            <a:custGeom>
              <a:avLst/>
              <a:gdLst/>
              <a:ahLst/>
              <a:cxnLst/>
              <a:rect l="l" t="t" r="r" b="b"/>
              <a:pathLst>
                <a:path w="1184910" h="1910714">
                  <a:moveTo>
                    <a:pt x="0" y="1910207"/>
                  </a:moveTo>
                  <a:lnTo>
                    <a:pt x="1184719" y="1910207"/>
                  </a:lnTo>
                  <a:lnTo>
                    <a:pt x="1184719" y="0"/>
                  </a:lnTo>
                  <a:lnTo>
                    <a:pt x="0" y="0"/>
                  </a:lnTo>
                  <a:lnTo>
                    <a:pt x="0" y="1910207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56705" y="527685"/>
            <a:ext cx="10477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</a:rPr>
              <a:t>К</a:t>
            </a:r>
            <a:r>
              <a:rPr sz="1600" spc="-10" dirty="0">
                <a:solidFill>
                  <a:srgbClr val="001F5F"/>
                </a:solidFill>
              </a:rPr>
              <a:t>р</a:t>
            </a:r>
            <a:r>
              <a:rPr sz="1600" spc="-5" dirty="0">
                <a:solidFill>
                  <a:srgbClr val="001F5F"/>
                </a:solidFill>
              </a:rPr>
              <a:t>апиви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5" dirty="0">
                <a:solidFill>
                  <a:srgbClr val="001F5F"/>
                </a:solidFill>
              </a:rPr>
              <a:t>,  Бабочка 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последняя</a:t>
            </a:r>
            <a:endParaRPr sz="16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46785" algn="l"/>
              </a:tabLst>
            </a:pPr>
            <a:r>
              <a:rPr sz="1600" spc="-55" dirty="0">
                <a:solidFill>
                  <a:srgbClr val="001F5F"/>
                </a:solidFill>
              </a:rPr>
              <a:t>*Текст+	</a:t>
            </a:r>
            <a:r>
              <a:rPr sz="1600" spc="-5" dirty="0">
                <a:solidFill>
                  <a:srgbClr val="001F5F"/>
                </a:solidFill>
              </a:rPr>
              <a:t>/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7203693" y="527685"/>
            <a:ext cx="12534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В.П.</a:t>
            </a:r>
            <a:endParaRPr sz="16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  <a:tabLst>
                <a:tab pos="498475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на	штанге:</a:t>
            </a:r>
            <a:endParaRPr sz="1600">
              <a:latin typeface="Palatino Linotype"/>
              <a:cs typeface="Palatino Linotype"/>
            </a:endParaRPr>
          </a:p>
          <a:p>
            <a:pPr marL="250190" marR="8255" indent="390525" algn="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ск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зка  Вл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ис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ав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6705" y="1503425"/>
            <a:ext cx="22987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Крапивин.- М.: Детская </a:t>
            </a:r>
            <a:r>
              <a:rPr sz="1600" spc="-3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литература, </a:t>
            </a:r>
            <a:r>
              <a:rPr sz="1600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2015.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780" y="3579850"/>
            <a:ext cx="4572000" cy="73914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У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героев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последнего романа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«Бабочка на штанге» те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же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проблемы,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что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у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большинства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современных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подростков.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0115" y="658622"/>
              <a:ext cx="1234313" cy="19199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25290" y="653795"/>
              <a:ext cx="1243965" cy="1929764"/>
            </a:xfrm>
            <a:custGeom>
              <a:avLst/>
              <a:gdLst/>
              <a:ahLst/>
              <a:cxnLst/>
              <a:rect l="l" t="t" r="r" b="b"/>
              <a:pathLst>
                <a:path w="1243964" h="1929764">
                  <a:moveTo>
                    <a:pt x="0" y="1929510"/>
                  </a:moveTo>
                  <a:lnTo>
                    <a:pt x="1243838" y="1929510"/>
                  </a:lnTo>
                  <a:lnTo>
                    <a:pt x="1243838" y="0"/>
                  </a:lnTo>
                  <a:lnTo>
                    <a:pt x="0" y="0"/>
                  </a:lnTo>
                  <a:lnTo>
                    <a:pt x="0" y="192951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6709" y="485393"/>
            <a:ext cx="415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В.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П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1809" y="485393"/>
            <a:ext cx="11512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</a:rPr>
              <a:t>Крапивин, 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Г</a:t>
            </a:r>
            <a:r>
              <a:rPr sz="1600" dirty="0">
                <a:solidFill>
                  <a:srgbClr val="001F5F"/>
                </a:solidFill>
              </a:rPr>
              <a:t>в</a:t>
            </a:r>
            <a:r>
              <a:rPr sz="1600" spc="-5" dirty="0">
                <a:solidFill>
                  <a:srgbClr val="001F5F"/>
                </a:solidFill>
              </a:rPr>
              <a:t>а</a:t>
            </a:r>
            <a:r>
              <a:rPr sz="1600" spc="-10" dirty="0">
                <a:solidFill>
                  <a:srgbClr val="001F5F"/>
                </a:solidFill>
              </a:rPr>
              <a:t>д</a:t>
            </a:r>
            <a:r>
              <a:rPr sz="1600" spc="-5" dirty="0">
                <a:solidFill>
                  <a:srgbClr val="001F5F"/>
                </a:solidFill>
              </a:rPr>
              <a:t>ел</a:t>
            </a:r>
            <a:r>
              <a:rPr sz="1600" spc="-15" dirty="0">
                <a:solidFill>
                  <a:srgbClr val="001F5F"/>
                </a:solidFill>
              </a:rPr>
              <a:t>о</a:t>
            </a:r>
            <a:r>
              <a:rPr sz="1600" spc="-10" dirty="0">
                <a:solidFill>
                  <a:srgbClr val="001F5F"/>
                </a:solidFill>
              </a:rPr>
              <a:t>рк</a:t>
            </a:r>
            <a:r>
              <a:rPr sz="1600" spc="10" dirty="0">
                <a:solidFill>
                  <a:srgbClr val="001F5F"/>
                </a:solidFill>
              </a:rPr>
              <a:t>а</a:t>
            </a:r>
            <a:r>
              <a:rPr sz="1600" spc="-5" dirty="0">
                <a:solidFill>
                  <a:srgbClr val="001F5F"/>
                </a:solidFill>
              </a:rPr>
              <a:t>:</a:t>
            </a:r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7431785" y="729234"/>
            <a:ext cx="621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ск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зка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2554" y="729234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9326" y="973328"/>
            <a:ext cx="743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ст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ро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г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0678" y="973328"/>
            <a:ext cx="670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г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о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1809" y="973328"/>
            <a:ext cx="675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детях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001F5F"/>
                </a:solidFill>
                <a:latin typeface="Palatino Linotype"/>
                <a:cs typeface="Palatino Linotype"/>
              </a:rPr>
              <a:t>*Те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кст</a:t>
            </a:r>
            <a:r>
              <a:rPr sz="1600" spc="-270" dirty="0">
                <a:solidFill>
                  <a:srgbClr val="001F5F"/>
                </a:solidFill>
                <a:latin typeface="Palatino Linotype"/>
                <a:cs typeface="Palatino Linotype"/>
              </a:rPr>
              <a:t>+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3354" y="1217167"/>
            <a:ext cx="1358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045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/	Вл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ис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ав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1809" y="1461008"/>
            <a:ext cx="22936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Крапивин.- М.: Детская </a:t>
            </a:r>
            <a:r>
              <a:rPr sz="1600" spc="-3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литература, 2015. –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445 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с.: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ил.-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(Школьная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библиотека).</a:t>
            </a:r>
            <a:endParaRPr sz="1600">
              <a:latin typeface="Palatino Linotype"/>
              <a:cs typeface="Palatino Linotyp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41419" y="3423145"/>
            <a:ext cx="4597400" cy="1195070"/>
            <a:chOff x="4241419" y="3423145"/>
            <a:chExt cx="4597400" cy="1195070"/>
          </a:xfrm>
        </p:grpSpPr>
        <p:sp>
          <p:nvSpPr>
            <p:cNvPr id="15" name="object 15"/>
            <p:cNvSpPr/>
            <p:nvPr/>
          </p:nvSpPr>
          <p:spPr>
            <a:xfrm>
              <a:off x="4254119" y="3435845"/>
              <a:ext cx="4572000" cy="1169670"/>
            </a:xfrm>
            <a:custGeom>
              <a:avLst/>
              <a:gdLst/>
              <a:ahLst/>
              <a:cxnLst/>
              <a:rect l="l" t="t" r="r" b="b"/>
              <a:pathLst>
                <a:path w="4572000" h="1169670">
                  <a:moveTo>
                    <a:pt x="4572000" y="0"/>
                  </a:moveTo>
                  <a:lnTo>
                    <a:pt x="0" y="0"/>
                  </a:lnTo>
                  <a:lnTo>
                    <a:pt x="0" y="1169555"/>
                  </a:lnTo>
                  <a:lnTo>
                    <a:pt x="4572000" y="1169555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54119" y="3435845"/>
              <a:ext cx="4572000" cy="1169670"/>
            </a:xfrm>
            <a:custGeom>
              <a:avLst/>
              <a:gdLst/>
              <a:ahLst/>
              <a:cxnLst/>
              <a:rect l="l" t="t" r="r" b="b"/>
              <a:pathLst>
                <a:path w="4572000" h="1169670">
                  <a:moveTo>
                    <a:pt x="0" y="1169555"/>
                  </a:moveTo>
                  <a:lnTo>
                    <a:pt x="4572000" y="1169555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16955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46447" y="3457397"/>
            <a:ext cx="44037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Герой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романа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«Гваделорка»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московский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пятиклассник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Ваня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на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 каникулах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подружился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с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туренскими мальчишками и девчонками. И вместе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они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с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увлечением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погружаются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в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разгадывание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тайны</a:t>
            </a:r>
            <a:r>
              <a:rPr sz="14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маленького</a:t>
            </a:r>
            <a:r>
              <a:rPr sz="14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российского</a:t>
            </a:r>
            <a:r>
              <a:rPr sz="1400" spc="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брига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«Артемида».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15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69" cy="4353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80126" cy="51434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38452" y="611885"/>
            <a:ext cx="28670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85470" algn="l"/>
                <a:tab pos="1174115" algn="l"/>
                <a:tab pos="2068830" algn="l"/>
              </a:tabLst>
            </a:pPr>
            <a:r>
              <a:rPr sz="1800" dirty="0">
                <a:latin typeface="Palatino Linotype"/>
                <a:cs typeface="Palatino Linotype"/>
              </a:rPr>
              <a:t>По	его	произведе</a:t>
            </a:r>
            <a:r>
              <a:rPr sz="1800" spc="10" dirty="0">
                <a:latin typeface="Palatino Linotype"/>
                <a:cs typeface="Palatino Linotype"/>
              </a:rPr>
              <a:t>н</a:t>
            </a:r>
            <a:r>
              <a:rPr sz="1800" spc="-10" dirty="0">
                <a:latin typeface="Palatino Linotype"/>
                <a:cs typeface="Palatino Linotype"/>
              </a:rPr>
              <a:t>и</a:t>
            </a:r>
            <a:r>
              <a:rPr sz="1800" dirty="0">
                <a:latin typeface="Palatino Linotype"/>
                <a:cs typeface="Palatino Linotype"/>
              </a:rPr>
              <a:t>ям  снято		немало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художественных</a:t>
            </a:r>
            <a:r>
              <a:rPr sz="1800" spc="-9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фильмов: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8452" y="1435100"/>
            <a:ext cx="146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100" algn="l"/>
              </a:tabLst>
            </a:pPr>
            <a:r>
              <a:rPr sz="1800" dirty="0">
                <a:latin typeface="Palatino Linotype"/>
                <a:cs typeface="Palatino Linotype"/>
              </a:rPr>
              <a:t>«Та	с</a:t>
            </a:r>
            <a:r>
              <a:rPr sz="1800" spc="5" dirty="0">
                <a:latin typeface="Palatino Linotype"/>
                <a:cs typeface="Palatino Linotype"/>
              </a:rPr>
              <a:t>т</a:t>
            </a:r>
            <a:r>
              <a:rPr sz="1800" dirty="0">
                <a:latin typeface="Palatino Linotype"/>
                <a:cs typeface="Palatino Linotype"/>
              </a:rPr>
              <a:t>орона,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5129" y="1435100"/>
            <a:ext cx="1261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3555" algn="l"/>
              </a:tabLst>
            </a:pPr>
            <a:r>
              <a:rPr sz="1800" spc="-5" dirty="0">
                <a:latin typeface="Palatino Linotype"/>
                <a:cs typeface="Palatino Linotype"/>
              </a:rPr>
              <a:t>гд</a:t>
            </a:r>
            <a:r>
              <a:rPr sz="1800" dirty="0">
                <a:latin typeface="Palatino Linotype"/>
                <a:cs typeface="Palatino Linotype"/>
              </a:rPr>
              <a:t>е	ве</a:t>
            </a:r>
            <a:r>
              <a:rPr sz="1800" spc="5" dirty="0">
                <a:latin typeface="Palatino Linotype"/>
                <a:cs typeface="Palatino Linotype"/>
              </a:rPr>
              <a:t>т</a:t>
            </a:r>
            <a:r>
              <a:rPr sz="1800" dirty="0">
                <a:latin typeface="Palatino Linotype"/>
                <a:cs typeface="Palatino Linotype"/>
              </a:rPr>
              <a:t>ер»,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8452" y="1709420"/>
            <a:ext cx="286702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  <a:tab pos="1856739" algn="l"/>
              </a:tabLst>
            </a:pPr>
            <a:r>
              <a:rPr sz="1800" dirty="0">
                <a:latin typeface="Palatino Linotype"/>
                <a:cs typeface="Palatino Linotype"/>
              </a:rPr>
              <a:t>«Трое	с	</a:t>
            </a:r>
            <a:r>
              <a:rPr sz="1800" spc="-5" dirty="0">
                <a:latin typeface="Palatino Linotype"/>
                <a:cs typeface="Palatino Linotype"/>
              </a:rPr>
              <a:t>площади</a:t>
            </a:r>
            <a:endParaRPr sz="18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Palatino Linotype"/>
                <a:cs typeface="Palatino Linotype"/>
              </a:rPr>
              <a:t>Карронад»,</a:t>
            </a:r>
            <a:endParaRPr sz="180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«Колыбельная</a:t>
            </a:r>
            <a:r>
              <a:rPr sz="1800" spc="27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для</a:t>
            </a:r>
            <a:r>
              <a:rPr sz="1800" spc="26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брата» </a:t>
            </a:r>
            <a:r>
              <a:rPr sz="1800" spc="-434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и</a:t>
            </a:r>
            <a:r>
              <a:rPr sz="1800" spc="-10" dirty="0">
                <a:latin typeface="Palatino Linotype"/>
                <a:cs typeface="Palatino Linotype"/>
              </a:rPr>
              <a:t> </a:t>
            </a:r>
            <a:r>
              <a:rPr sz="1800" dirty="0" err="1">
                <a:latin typeface="Palatino Linotype"/>
                <a:cs typeface="Palatino Linotype"/>
              </a:rPr>
              <a:t>др</a:t>
            </a:r>
            <a:r>
              <a:rPr sz="1800" dirty="0" smtClean="0">
                <a:latin typeface="Palatino Linotype"/>
                <a:cs typeface="Palatino Linotype"/>
              </a:rPr>
              <a:t>.</a:t>
            </a:r>
            <a:endParaRPr lang="ru-RU" sz="1800" dirty="0" smtClean="0"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</a:pPr>
            <a:endParaRPr lang="ru-RU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</a:pPr>
            <a:r>
              <a:rPr lang="en-US" sz="1000" dirty="0">
                <a:latin typeface="Palatino Linotype"/>
                <a:cs typeface="Palatino Linotype"/>
                <a:hlinkClick r:id="rId4"/>
              </a:rPr>
              <a:t>https://</a:t>
            </a:r>
            <a:r>
              <a:rPr lang="en-US" sz="1000" dirty="0" smtClean="0">
                <a:latin typeface="Palatino Linotype"/>
                <a:cs typeface="Palatino Linotype"/>
                <a:hlinkClick r:id="rId4"/>
              </a:rPr>
              <a:t>vk.com/video-76664992_169901912?ref_domain=yastatic.net</a:t>
            </a:r>
            <a:r>
              <a:rPr lang="ru-RU" sz="1000" dirty="0" smtClean="0">
                <a:latin typeface="Palatino Linotype"/>
                <a:cs typeface="Palatino Linotype"/>
              </a:rPr>
              <a:t> </a:t>
            </a:r>
          </a:p>
          <a:p>
            <a:pPr marL="12700" marR="5080">
              <a:lnSpc>
                <a:spcPct val="100000"/>
              </a:lnSpc>
            </a:pPr>
            <a:endParaRPr lang="ru-RU" sz="1000" dirty="0" smtClean="0">
              <a:latin typeface="Palatino Linotype"/>
              <a:cs typeface="Palatino Linotype"/>
              <a:hlinkClick r:id="rId5"/>
            </a:endParaRPr>
          </a:p>
          <a:p>
            <a:pPr marL="12700" marR="5080">
              <a:lnSpc>
                <a:spcPct val="100000"/>
              </a:lnSpc>
            </a:pPr>
            <a:r>
              <a:rPr lang="en-US" sz="1000" dirty="0" smtClean="0">
                <a:latin typeface="Palatino Linotype"/>
                <a:cs typeface="Palatino Linotype"/>
                <a:hlinkClick r:id="rId5"/>
              </a:rPr>
              <a:t>https</a:t>
            </a:r>
            <a:r>
              <a:rPr lang="en-US" sz="1000" dirty="0">
                <a:latin typeface="Palatino Linotype"/>
                <a:cs typeface="Palatino Linotype"/>
                <a:hlinkClick r:id="rId5"/>
              </a:rPr>
              <a:t>://</a:t>
            </a:r>
            <a:r>
              <a:rPr lang="en-US" sz="1000" dirty="0" smtClean="0">
                <a:latin typeface="Palatino Linotype"/>
                <a:cs typeface="Palatino Linotype"/>
                <a:hlinkClick r:id="rId5"/>
              </a:rPr>
              <a:t>vk.com/video-101561824_456239101?ref_domain=yastatic.net</a:t>
            </a:r>
            <a:r>
              <a:rPr lang="ru-RU" sz="1000" dirty="0" smtClean="0">
                <a:latin typeface="Palatino Linotype"/>
                <a:cs typeface="Palatino Linotype"/>
              </a:rPr>
              <a:t> </a:t>
            </a:r>
            <a:endParaRPr sz="1000" dirty="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23229" y="610869"/>
            <a:ext cx="2178050" cy="2701290"/>
            <a:chOff x="5523229" y="610869"/>
            <a:chExt cx="2178050" cy="270129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9843" y="697991"/>
              <a:ext cx="2004059" cy="25267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23230" y="610869"/>
              <a:ext cx="2178050" cy="2701290"/>
            </a:xfrm>
            <a:custGeom>
              <a:avLst/>
              <a:gdLst/>
              <a:ahLst/>
              <a:cxnLst/>
              <a:rect l="l" t="t" r="r" b="b"/>
              <a:pathLst>
                <a:path w="2178050" h="2701290">
                  <a:moveTo>
                    <a:pt x="2106676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2612390"/>
                  </a:lnTo>
                  <a:lnTo>
                    <a:pt x="71120" y="2630170"/>
                  </a:lnTo>
                  <a:lnTo>
                    <a:pt x="2106676" y="2630170"/>
                  </a:lnTo>
                  <a:lnTo>
                    <a:pt x="2106676" y="2612390"/>
                  </a:lnTo>
                  <a:lnTo>
                    <a:pt x="88900" y="2612390"/>
                  </a:lnTo>
                  <a:lnTo>
                    <a:pt x="88900" y="88900"/>
                  </a:lnTo>
                  <a:lnTo>
                    <a:pt x="2088896" y="88900"/>
                  </a:lnTo>
                  <a:lnTo>
                    <a:pt x="2088896" y="2611882"/>
                  </a:lnTo>
                  <a:lnTo>
                    <a:pt x="2106676" y="2611882"/>
                  </a:lnTo>
                  <a:lnTo>
                    <a:pt x="2106676" y="88900"/>
                  </a:lnTo>
                  <a:lnTo>
                    <a:pt x="2106676" y="88646"/>
                  </a:lnTo>
                  <a:lnTo>
                    <a:pt x="2106676" y="71120"/>
                  </a:lnTo>
                  <a:close/>
                </a:path>
                <a:path w="2178050" h="2701290">
                  <a:moveTo>
                    <a:pt x="2177796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647950"/>
                  </a:lnTo>
                  <a:lnTo>
                    <a:pt x="0" y="2701290"/>
                  </a:lnTo>
                  <a:lnTo>
                    <a:pt x="2177796" y="2701290"/>
                  </a:lnTo>
                  <a:lnTo>
                    <a:pt x="2177796" y="2647950"/>
                  </a:lnTo>
                  <a:lnTo>
                    <a:pt x="53340" y="2647950"/>
                  </a:lnTo>
                  <a:lnTo>
                    <a:pt x="53340" y="53340"/>
                  </a:lnTo>
                  <a:lnTo>
                    <a:pt x="2124456" y="53340"/>
                  </a:lnTo>
                  <a:lnTo>
                    <a:pt x="2124456" y="2647442"/>
                  </a:lnTo>
                  <a:lnTo>
                    <a:pt x="2177796" y="2647454"/>
                  </a:lnTo>
                  <a:lnTo>
                    <a:pt x="2177796" y="53340"/>
                  </a:lnTo>
                  <a:lnTo>
                    <a:pt x="2177796" y="53086"/>
                  </a:lnTo>
                  <a:lnTo>
                    <a:pt x="2177796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335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69" cy="4353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"/>
              <a:ext cx="5580126" cy="51080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64944" y="645363"/>
            <a:ext cx="11201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25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Palatino Linotype"/>
                <a:cs typeface="Palatino Linotype"/>
              </a:rPr>
              <a:t>Лауреат </a:t>
            </a:r>
            <a:r>
              <a:rPr sz="1800" spc="-434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премий, 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Кр</a:t>
            </a:r>
            <a:r>
              <a:rPr sz="1800" spc="5" dirty="0">
                <a:latin typeface="Palatino Linotype"/>
                <a:cs typeface="Palatino Linotype"/>
              </a:rPr>
              <a:t>а</a:t>
            </a:r>
            <a:r>
              <a:rPr sz="1800" dirty="0">
                <a:latin typeface="Palatino Linotype"/>
                <a:cs typeface="Palatino Linotype"/>
              </a:rPr>
              <a:t>пивин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2057" y="645363"/>
            <a:ext cx="13741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Palatino Linotype"/>
                <a:cs typeface="Palatino Linotype"/>
              </a:rPr>
              <a:t>престижных</a:t>
            </a:r>
            <a:endParaRPr sz="1800" dirty="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Владислав</a:t>
            </a:r>
          </a:p>
          <a:p>
            <a:pPr marR="5715" algn="r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создал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4944" y="1468628"/>
            <a:ext cx="181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6785" algn="l"/>
              </a:tabLst>
            </a:pPr>
            <a:r>
              <a:rPr sz="1800" dirty="0">
                <a:latin typeface="Palatino Linotype"/>
                <a:cs typeface="Palatino Linotype"/>
              </a:rPr>
              <a:t>особ</a:t>
            </a:r>
            <a:r>
              <a:rPr sz="1800" spc="5" dirty="0">
                <a:latin typeface="Palatino Linotype"/>
                <a:cs typeface="Palatino Linotype"/>
              </a:rPr>
              <a:t>ы</a:t>
            </a:r>
            <a:r>
              <a:rPr sz="1800" dirty="0">
                <a:latin typeface="Palatino Linotype"/>
                <a:cs typeface="Palatino Linotype"/>
              </a:rPr>
              <a:t>й	де</a:t>
            </a:r>
            <a:r>
              <a:rPr sz="1800" spc="-5" dirty="0">
                <a:latin typeface="Palatino Linotype"/>
                <a:cs typeface="Palatino Linotype"/>
              </a:rPr>
              <a:t>т</a:t>
            </a:r>
            <a:r>
              <a:rPr sz="1800" spc="-10" dirty="0">
                <a:latin typeface="Palatino Linotype"/>
                <a:cs typeface="Palatino Linotype"/>
              </a:rPr>
              <a:t>ск</a:t>
            </a:r>
            <a:r>
              <a:rPr sz="1800" dirty="0">
                <a:latin typeface="Palatino Linotype"/>
                <a:cs typeface="Palatino Linotype"/>
              </a:rPr>
              <a:t>ий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4944" y="1742897"/>
            <a:ext cx="17691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9770" algn="l"/>
                <a:tab pos="1647825" algn="l"/>
              </a:tabLst>
            </a:pPr>
            <a:r>
              <a:rPr sz="1800" dirty="0">
                <a:latin typeface="Palatino Linotype"/>
                <a:cs typeface="Palatino Linotype"/>
              </a:rPr>
              <a:t>там	все</a:t>
            </a:r>
            <a:r>
              <a:rPr sz="1800" spc="-5" dirty="0">
                <a:latin typeface="Palatino Linotype"/>
                <a:cs typeface="Palatino Linotype"/>
              </a:rPr>
              <a:t>гд</a:t>
            </a:r>
            <a:r>
              <a:rPr sz="1800" dirty="0">
                <a:latin typeface="Palatino Linotype"/>
                <a:cs typeface="Palatino Linotype"/>
              </a:rPr>
              <a:t>а	в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2602" y="1468628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586105" algn="l"/>
              </a:tabLst>
            </a:pPr>
            <a:r>
              <a:rPr sz="1800" dirty="0">
                <a:latin typeface="Palatino Linotype"/>
                <a:cs typeface="Palatino Linotype"/>
              </a:rPr>
              <a:t>мир	–</a:t>
            </a:r>
            <a:endParaRPr sz="18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Palatino Linotype"/>
                <a:cs typeface="Palatino Linotype"/>
              </a:rPr>
              <a:t>чести</a:t>
            </a:r>
            <a:endParaRPr sz="1800">
              <a:latin typeface="Palatino Linotype"/>
              <a:cs typeface="Palatino Linotype"/>
            </a:endParaRPr>
          </a:p>
          <a:p>
            <a:pPr marR="6985" algn="r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чувство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4944" y="2017522"/>
            <a:ext cx="1791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обостренное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справедливо</a:t>
            </a:r>
            <a:r>
              <a:rPr sz="1800" spc="5" dirty="0">
                <a:latin typeface="Palatino Linotype"/>
                <a:cs typeface="Palatino Linotype"/>
              </a:rPr>
              <a:t>с</a:t>
            </a:r>
            <a:r>
              <a:rPr sz="1800" dirty="0">
                <a:latin typeface="Palatino Linotype"/>
                <a:cs typeface="Palatino Linotype"/>
              </a:rPr>
              <a:t>ти,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4944" y="2566161"/>
            <a:ext cx="26517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Palatino Linotype"/>
                <a:cs typeface="Palatino Linotype"/>
              </a:rPr>
              <a:t>нравственная</a:t>
            </a:r>
            <a:r>
              <a:rPr sz="1800" spc="41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чистота</a:t>
            </a:r>
            <a:r>
              <a:rPr sz="1800" spc="42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и</a:t>
            </a:r>
          </a:p>
          <a:p>
            <a:pPr marL="12700">
              <a:lnSpc>
                <a:spcPct val="100000"/>
              </a:lnSpc>
            </a:pPr>
            <a:r>
              <a:rPr sz="1800" dirty="0" err="1">
                <a:latin typeface="Palatino Linotype"/>
                <a:cs typeface="Palatino Linotype"/>
              </a:rPr>
              <a:t>открытое</a:t>
            </a:r>
            <a:r>
              <a:rPr sz="1800" spc="-50" dirty="0">
                <a:latin typeface="Palatino Linotype"/>
                <a:cs typeface="Palatino Linotype"/>
              </a:rPr>
              <a:t> </a:t>
            </a:r>
            <a:r>
              <a:rPr sz="1800" dirty="0" err="1" smtClean="0">
                <a:latin typeface="Palatino Linotype"/>
                <a:cs typeface="Palatino Linotype"/>
              </a:rPr>
              <a:t>сердце</a:t>
            </a:r>
            <a:r>
              <a:rPr lang="ru-RU" sz="1800" dirty="0" smtClean="0">
                <a:latin typeface="Palatino Linotype"/>
                <a:cs typeface="Palatino Linotype"/>
              </a:rPr>
              <a:t>, великая дружба</a:t>
            </a:r>
            <a:r>
              <a:rPr sz="1800" dirty="0" smtClean="0">
                <a:latin typeface="Palatino Linotype"/>
                <a:cs typeface="Palatino Linotype"/>
              </a:rPr>
              <a:t>.</a:t>
            </a:r>
            <a:endParaRPr sz="1800" dirty="0">
              <a:latin typeface="Palatino Linotype"/>
              <a:cs typeface="Palatino Linotyp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31180" y="908050"/>
            <a:ext cx="2949575" cy="2024380"/>
            <a:chOff x="5131180" y="908050"/>
            <a:chExt cx="2949575" cy="20243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8175" y="995172"/>
              <a:ext cx="2775204" cy="18501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31181" y="908049"/>
              <a:ext cx="2949575" cy="2024380"/>
            </a:xfrm>
            <a:custGeom>
              <a:avLst/>
              <a:gdLst/>
              <a:ahLst/>
              <a:cxnLst/>
              <a:rect l="l" t="t" r="r" b="b"/>
              <a:pathLst>
                <a:path w="2949575" h="2024380">
                  <a:moveTo>
                    <a:pt x="2877947" y="71120"/>
                  </a:moveTo>
                  <a:lnTo>
                    <a:pt x="2860167" y="71120"/>
                  </a:lnTo>
                  <a:lnTo>
                    <a:pt x="2860167" y="88900"/>
                  </a:lnTo>
                  <a:lnTo>
                    <a:pt x="2860167" y="1935480"/>
                  </a:lnTo>
                  <a:lnTo>
                    <a:pt x="88900" y="1935480"/>
                  </a:lnTo>
                  <a:lnTo>
                    <a:pt x="88900" y="88900"/>
                  </a:lnTo>
                  <a:lnTo>
                    <a:pt x="2860167" y="88900"/>
                  </a:lnTo>
                  <a:lnTo>
                    <a:pt x="2860167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935480"/>
                  </a:lnTo>
                  <a:lnTo>
                    <a:pt x="71120" y="1953260"/>
                  </a:lnTo>
                  <a:lnTo>
                    <a:pt x="2877947" y="1953260"/>
                  </a:lnTo>
                  <a:lnTo>
                    <a:pt x="2877947" y="1935861"/>
                  </a:lnTo>
                  <a:lnTo>
                    <a:pt x="2877947" y="1935480"/>
                  </a:lnTo>
                  <a:lnTo>
                    <a:pt x="2877947" y="88900"/>
                  </a:lnTo>
                  <a:lnTo>
                    <a:pt x="2877947" y="88392"/>
                  </a:lnTo>
                  <a:lnTo>
                    <a:pt x="2877947" y="71120"/>
                  </a:lnTo>
                  <a:close/>
                </a:path>
                <a:path w="2949575" h="2024380">
                  <a:moveTo>
                    <a:pt x="2949067" y="0"/>
                  </a:moveTo>
                  <a:lnTo>
                    <a:pt x="2895727" y="0"/>
                  </a:lnTo>
                  <a:lnTo>
                    <a:pt x="2895727" y="53340"/>
                  </a:lnTo>
                  <a:lnTo>
                    <a:pt x="2895727" y="1971040"/>
                  </a:lnTo>
                  <a:lnTo>
                    <a:pt x="53340" y="1971040"/>
                  </a:lnTo>
                  <a:lnTo>
                    <a:pt x="53340" y="53340"/>
                  </a:lnTo>
                  <a:lnTo>
                    <a:pt x="2895727" y="53340"/>
                  </a:lnTo>
                  <a:lnTo>
                    <a:pt x="2895727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971040"/>
                  </a:lnTo>
                  <a:lnTo>
                    <a:pt x="0" y="2024380"/>
                  </a:lnTo>
                  <a:lnTo>
                    <a:pt x="2949067" y="2024380"/>
                  </a:lnTo>
                  <a:lnTo>
                    <a:pt x="2949067" y="1971421"/>
                  </a:lnTo>
                  <a:lnTo>
                    <a:pt x="2949067" y="1971040"/>
                  </a:lnTo>
                  <a:lnTo>
                    <a:pt x="2949067" y="53340"/>
                  </a:lnTo>
                  <a:lnTo>
                    <a:pt x="2949067" y="52832"/>
                  </a:lnTo>
                  <a:lnTo>
                    <a:pt x="2949067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590550"/>
            <a:ext cx="2427731" cy="2746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750"/>
            <a:ext cx="5867400" cy="4038600"/>
          </a:xfrm>
          <a:prstGeom prst="rect">
            <a:avLst/>
          </a:prstGeom>
        </p:spPr>
      </p:pic>
      <p:pic>
        <p:nvPicPr>
          <p:cNvPr id="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9364" y="514350"/>
            <a:ext cx="3564636" cy="2935224"/>
          </a:xfrm>
          <a:prstGeom prst="rect">
            <a:avLst/>
          </a:prstGeom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955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69" cy="4353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"/>
              <a:ext cx="5580126" cy="51080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69313" y="645363"/>
            <a:ext cx="29089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«Детство,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-</a:t>
            </a:r>
            <a:r>
              <a:rPr sz="1800" spc="-3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пишет</a:t>
            </a:r>
            <a:endParaRPr sz="1800" dirty="0">
              <a:latin typeface="Palatino Linotype"/>
              <a:cs typeface="Palatino Linotype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Palatino Linotype"/>
                <a:cs typeface="Palatino Linotype"/>
              </a:rPr>
              <a:t>В.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Крапивин,</a:t>
            </a:r>
            <a:r>
              <a:rPr sz="1800" dirty="0">
                <a:latin typeface="Palatino Linotype"/>
                <a:cs typeface="Palatino Linotype"/>
              </a:rPr>
              <a:t> -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это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как 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сказка,</a:t>
            </a:r>
            <a:r>
              <a:rPr sz="1800" dirty="0">
                <a:latin typeface="Palatino Linotype"/>
                <a:cs typeface="Palatino Linotype"/>
              </a:rPr>
              <a:t> которую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каждый </a:t>
            </a:r>
            <a:r>
              <a:rPr sz="1800" spc="-434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раз можно </a:t>
            </a:r>
            <a:r>
              <a:rPr sz="1800" dirty="0">
                <a:latin typeface="Palatino Linotype"/>
                <a:cs typeface="Palatino Linotype"/>
              </a:rPr>
              <a:t>рассказать </a:t>
            </a:r>
            <a:r>
              <a:rPr sz="1800" spc="-5" dirty="0">
                <a:latin typeface="Palatino Linotype"/>
                <a:cs typeface="Palatino Linotype"/>
              </a:rPr>
              <a:t>по- 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новому.</a:t>
            </a:r>
            <a:r>
              <a:rPr sz="1800" spc="2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Главное</a:t>
            </a:r>
            <a:r>
              <a:rPr sz="1800" spc="10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в</a:t>
            </a:r>
            <a:r>
              <a:rPr sz="1800" spc="8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нем</a:t>
            </a:r>
            <a:r>
              <a:rPr sz="1800" spc="9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все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9313" y="2017522"/>
            <a:ext cx="290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864235" algn="l"/>
                <a:tab pos="2057400" algn="l"/>
              </a:tabLst>
            </a:pPr>
            <a:r>
              <a:rPr sz="1800" spc="-5" dirty="0">
                <a:latin typeface="Palatino Linotype"/>
                <a:cs typeface="Palatino Linotype"/>
              </a:rPr>
              <a:t>равно	остается:	радость</a:t>
            </a:r>
            <a:endParaRPr sz="18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Palatino Linotype"/>
                <a:cs typeface="Palatino Linotype"/>
              </a:rPr>
              <a:t>радость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313" y="2291842"/>
            <a:ext cx="2319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47140" algn="l"/>
                <a:tab pos="1440815" algn="l"/>
              </a:tabLst>
            </a:pPr>
            <a:r>
              <a:rPr sz="1800" spc="-5" dirty="0">
                <a:latin typeface="Palatino Linotype"/>
                <a:cs typeface="Palatino Linotype"/>
              </a:rPr>
              <a:t>открытия	</a:t>
            </a:r>
            <a:r>
              <a:rPr sz="1800" dirty="0">
                <a:latin typeface="Palatino Linotype"/>
                <a:cs typeface="Palatino Linotype"/>
              </a:rPr>
              <a:t>мира, 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ребячь</a:t>
            </a:r>
            <a:r>
              <a:rPr sz="1800" dirty="0">
                <a:latin typeface="Palatino Linotype"/>
                <a:cs typeface="Palatino Linotype"/>
              </a:rPr>
              <a:t>ей		</a:t>
            </a:r>
            <a:r>
              <a:rPr sz="1800" spc="-10" dirty="0">
                <a:latin typeface="Palatino Linotype"/>
                <a:cs typeface="Palatino Linotype"/>
              </a:rPr>
              <a:t>д</a:t>
            </a:r>
            <a:r>
              <a:rPr sz="1800" spc="-5" dirty="0">
                <a:latin typeface="Palatino Linotype"/>
                <a:cs typeface="Palatino Linotype"/>
              </a:rPr>
              <a:t>р</a:t>
            </a:r>
            <a:r>
              <a:rPr sz="1800" spc="5" dirty="0">
                <a:latin typeface="Palatino Linotype"/>
                <a:cs typeface="Palatino Linotype"/>
              </a:rPr>
              <a:t>у</a:t>
            </a:r>
            <a:r>
              <a:rPr sz="1800" spc="-10" dirty="0">
                <a:latin typeface="Palatino Linotype"/>
                <a:cs typeface="Palatino Linotype"/>
              </a:rPr>
              <a:t>ж</a:t>
            </a:r>
            <a:r>
              <a:rPr sz="1800" dirty="0">
                <a:latin typeface="Palatino Linotype"/>
                <a:cs typeface="Palatino Linotype"/>
              </a:rPr>
              <a:t>бы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6926" y="2566161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и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9313" y="2840177"/>
            <a:ext cx="2178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ощущение</a:t>
            </a:r>
            <a:r>
              <a:rPr sz="1800" spc="-55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синевы».</a:t>
            </a:r>
            <a:endParaRPr sz="1800">
              <a:latin typeface="Palatino Linotype"/>
              <a:cs typeface="Palatino Linotyp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81600" y="1123950"/>
            <a:ext cx="2660015" cy="1924050"/>
            <a:chOff x="5157089" y="610869"/>
            <a:chExt cx="3117215" cy="23812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4084" y="697991"/>
              <a:ext cx="2942843" cy="22067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57089" y="610869"/>
              <a:ext cx="3117215" cy="2381250"/>
            </a:xfrm>
            <a:custGeom>
              <a:avLst/>
              <a:gdLst/>
              <a:ahLst/>
              <a:cxnLst/>
              <a:rect l="l" t="t" r="r" b="b"/>
              <a:pathLst>
                <a:path w="3117215" h="2381250">
                  <a:moveTo>
                    <a:pt x="3045587" y="71120"/>
                  </a:moveTo>
                  <a:lnTo>
                    <a:pt x="3027807" y="71120"/>
                  </a:lnTo>
                  <a:lnTo>
                    <a:pt x="3027807" y="88900"/>
                  </a:lnTo>
                  <a:lnTo>
                    <a:pt x="3027807" y="2292350"/>
                  </a:lnTo>
                  <a:lnTo>
                    <a:pt x="88900" y="2292350"/>
                  </a:lnTo>
                  <a:lnTo>
                    <a:pt x="88900" y="88900"/>
                  </a:lnTo>
                  <a:lnTo>
                    <a:pt x="3027807" y="88900"/>
                  </a:lnTo>
                  <a:lnTo>
                    <a:pt x="3027807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2292350"/>
                  </a:lnTo>
                  <a:lnTo>
                    <a:pt x="71120" y="2310130"/>
                  </a:lnTo>
                  <a:lnTo>
                    <a:pt x="3045587" y="2310130"/>
                  </a:lnTo>
                  <a:lnTo>
                    <a:pt x="3045587" y="2292858"/>
                  </a:lnTo>
                  <a:lnTo>
                    <a:pt x="3045587" y="2292350"/>
                  </a:lnTo>
                  <a:lnTo>
                    <a:pt x="3045587" y="88900"/>
                  </a:lnTo>
                  <a:lnTo>
                    <a:pt x="3045587" y="88646"/>
                  </a:lnTo>
                  <a:lnTo>
                    <a:pt x="3045587" y="71120"/>
                  </a:lnTo>
                  <a:close/>
                </a:path>
                <a:path w="3117215" h="2381250">
                  <a:moveTo>
                    <a:pt x="3116707" y="0"/>
                  </a:moveTo>
                  <a:lnTo>
                    <a:pt x="3063367" y="0"/>
                  </a:lnTo>
                  <a:lnTo>
                    <a:pt x="3063367" y="53340"/>
                  </a:lnTo>
                  <a:lnTo>
                    <a:pt x="3063367" y="2327910"/>
                  </a:lnTo>
                  <a:lnTo>
                    <a:pt x="53340" y="2327910"/>
                  </a:lnTo>
                  <a:lnTo>
                    <a:pt x="53340" y="53340"/>
                  </a:lnTo>
                  <a:lnTo>
                    <a:pt x="3063367" y="53340"/>
                  </a:lnTo>
                  <a:lnTo>
                    <a:pt x="3063367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327910"/>
                  </a:lnTo>
                  <a:lnTo>
                    <a:pt x="0" y="2381250"/>
                  </a:lnTo>
                  <a:lnTo>
                    <a:pt x="3116707" y="2381250"/>
                  </a:lnTo>
                  <a:lnTo>
                    <a:pt x="3116707" y="2328418"/>
                  </a:lnTo>
                  <a:lnTo>
                    <a:pt x="3116707" y="2327910"/>
                  </a:lnTo>
                  <a:lnTo>
                    <a:pt x="3116707" y="53340"/>
                  </a:lnTo>
                  <a:lnTo>
                    <a:pt x="3116707" y="53086"/>
                  </a:lnTo>
                  <a:lnTo>
                    <a:pt x="3116707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562600" y="310515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Он словно </a:t>
            </a:r>
            <a:r>
              <a:rPr lang="ru-RU" sz="1200" dirty="0"/>
              <a:t>надежный компас, </a:t>
            </a:r>
            <a:r>
              <a:rPr lang="ru-RU" sz="1200" dirty="0" smtClean="0"/>
              <a:t>ведет </a:t>
            </a:r>
            <a:r>
              <a:rPr lang="ru-RU" sz="1200" dirty="0"/>
              <a:t>нас по жизненным тропам, напоминая, что именно дружба способна украсить серые будни, окрашивая их яркими красками </a:t>
            </a:r>
            <a:r>
              <a:rPr lang="ru-RU" sz="1200" dirty="0" smtClean="0"/>
              <a:t>теплоты.</a:t>
            </a:r>
            <a:endParaRPr lang="ru-RU" sz="1200" dirty="0"/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0" y="361950"/>
            <a:ext cx="312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Использованная</a:t>
            </a:r>
            <a:r>
              <a:rPr spc="-6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литература: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4200" y="900811"/>
            <a:ext cx="5791200" cy="3974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Александров,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В.</a:t>
            </a:r>
            <a:r>
              <a:rPr sz="1600" spc="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В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дружбе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 –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правда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5" dirty="0">
                <a:solidFill>
                  <a:schemeClr val="bg1"/>
                </a:solidFill>
                <a:latin typeface="Palatino Linotype"/>
                <a:cs typeface="Palatino Linotype"/>
              </a:rPr>
              <a:t>*Текст+</a:t>
            </a:r>
            <a:r>
              <a:rPr sz="1600" spc="-5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/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В.</a:t>
            </a:r>
            <a:r>
              <a:rPr sz="1600" spc="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Александров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// 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Баруздин, С.А. Большая Светлана </a:t>
            </a:r>
            <a:r>
              <a:rPr sz="1600" spc="-50" dirty="0">
                <a:solidFill>
                  <a:schemeClr val="bg1"/>
                </a:solidFill>
                <a:latin typeface="Palatino Linotype"/>
                <a:cs typeface="Palatino Linotype"/>
              </a:rPr>
              <a:t>*и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др.] – 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М.: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Детская литература, 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1988.</a:t>
            </a:r>
            <a:r>
              <a:rPr sz="1600" spc="2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–</a:t>
            </a:r>
            <a:r>
              <a:rPr sz="1600" spc="22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621</a:t>
            </a:r>
            <a:r>
              <a:rPr sz="1600" spc="2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с.:</a:t>
            </a:r>
            <a:r>
              <a:rPr sz="1600" spc="2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ил.</a:t>
            </a:r>
            <a:r>
              <a:rPr sz="1600" spc="2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–</a:t>
            </a:r>
            <a:r>
              <a:rPr sz="1600" spc="23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(Библиотека</a:t>
            </a:r>
            <a:r>
              <a:rPr sz="1600" spc="23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мировой</a:t>
            </a:r>
            <a:r>
              <a:rPr sz="1600" spc="22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литературы</a:t>
            </a:r>
            <a:r>
              <a:rPr sz="1600" spc="229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для</a:t>
            </a:r>
            <a:r>
              <a:rPr sz="1600" spc="23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детей,</a:t>
            </a:r>
            <a:r>
              <a:rPr sz="1600" spc="22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Т. </a:t>
            </a:r>
            <a:r>
              <a:rPr sz="1600" spc="-39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30,</a:t>
            </a:r>
            <a:r>
              <a:rPr sz="1600" spc="-1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кн.</a:t>
            </a:r>
            <a:r>
              <a:rPr sz="1600" spc="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3).</a:t>
            </a:r>
            <a:endParaRPr sz="1600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Русская литература XX века. Прозаики, поэты, драматурги </a:t>
            </a:r>
            <a:r>
              <a:rPr sz="1600" spc="-50" dirty="0">
                <a:solidFill>
                  <a:schemeClr val="bg1"/>
                </a:solidFill>
                <a:latin typeface="Palatino Linotype"/>
                <a:cs typeface="Palatino Linotype"/>
              </a:rPr>
              <a:t>*Текст+: </a:t>
            </a:r>
            <a:r>
              <a:rPr sz="1600" spc="-4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Биобиблиографический словарь в 3 т.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/ под.ред. Н.Н. Скатова. – 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М.: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ОЛМА-ПРЕСС</a:t>
            </a:r>
            <a:r>
              <a:rPr sz="1600" spc="5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Инвест,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2005.</a:t>
            </a:r>
            <a:r>
              <a:rPr sz="1600" spc="-2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-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Т.2.</a:t>
            </a:r>
            <a:r>
              <a:rPr sz="1600" spc="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–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720</a:t>
            </a:r>
            <a:r>
              <a:rPr sz="1600" spc="-1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с.: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ил.</a:t>
            </a:r>
            <a:endParaRPr sz="1600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299085" marR="9525" indent="-2870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720" algn="l"/>
              </a:tabLst>
            </a:pP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Русские детские писатели 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XX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века </a:t>
            </a:r>
            <a:r>
              <a:rPr sz="1600" spc="-50" dirty="0">
                <a:solidFill>
                  <a:schemeClr val="bg1"/>
                </a:solidFill>
                <a:latin typeface="Palatino Linotype"/>
                <a:cs typeface="Palatino Linotype"/>
              </a:rPr>
              <a:t>*Текст+:</a:t>
            </a:r>
            <a:r>
              <a:rPr sz="1600" spc="-4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Биобиблиографический 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словарь.</a:t>
            </a:r>
            <a:r>
              <a:rPr sz="1600" spc="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–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М.:</a:t>
            </a:r>
            <a:r>
              <a:rPr sz="1600" spc="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Флинта,</a:t>
            </a:r>
            <a:r>
              <a:rPr sz="1600" spc="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Наука,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1997.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–</a:t>
            </a:r>
            <a:r>
              <a:rPr sz="1600" dirty="0">
                <a:solidFill>
                  <a:schemeClr val="bg1"/>
                </a:solidFill>
                <a:latin typeface="Palatino Linotype"/>
                <a:cs typeface="Palatino Linotype"/>
              </a:rPr>
              <a:t> 504</a:t>
            </a:r>
            <a:r>
              <a:rPr sz="1600" spc="-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Palatino Linotype"/>
                <a:cs typeface="Palatino Linotype"/>
              </a:rPr>
              <a:t>с.</a:t>
            </a:r>
            <a:endParaRPr sz="1600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                 </a:t>
            </a:r>
            <a:r>
              <a:rPr sz="1800" dirty="0" err="1" smtClean="0">
                <a:solidFill>
                  <a:schemeClr val="bg1"/>
                </a:solidFill>
                <a:latin typeface="Palatino Linotype"/>
                <a:cs typeface="Palatino Linotype"/>
              </a:rPr>
              <a:t>Интернет-сайты</a:t>
            </a:r>
            <a:r>
              <a:rPr sz="1800" dirty="0">
                <a:solidFill>
                  <a:schemeClr val="bg1"/>
                </a:solidFill>
                <a:latin typeface="Palatino Linotype"/>
                <a:cs typeface="Palatino Linotype"/>
              </a:rPr>
              <a:t>:</a:t>
            </a:r>
          </a:p>
          <a:p>
            <a:pPr marL="299085" indent="-287020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u="sng" spc="-10" dirty="0">
                <a:solidFill>
                  <a:schemeClr val="bg1"/>
                </a:solidFill>
                <a:uFill>
                  <a:solidFill>
                    <a:srgbClr val="006FC0"/>
                  </a:solidFill>
                </a:uFill>
                <a:latin typeface="Palatino Linotype"/>
                <a:cs typeface="Palatino Linotype"/>
              </a:rPr>
              <a:t>https://yandex.ru/images</a:t>
            </a:r>
            <a:endParaRPr sz="1600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u="sng" spc="-5" dirty="0">
                <a:solidFill>
                  <a:schemeClr val="bg1"/>
                </a:solidFill>
                <a:uFill>
                  <a:solidFill>
                    <a:srgbClr val="006FC0"/>
                  </a:solidFill>
                </a:uFill>
                <a:latin typeface="Palatino Linotype"/>
                <a:cs typeface="Palatino Linotype"/>
              </a:rPr>
              <a:t>https://ru.wikipedia.org/wiki/Та_сторона,_где_ветер</a:t>
            </a:r>
            <a:endParaRPr sz="16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133350"/>
            <a:ext cx="5460867" cy="38685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4800" y="666750"/>
            <a:ext cx="236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76225">
              <a:lnSpc>
                <a:spcPct val="100000"/>
              </a:lnSpc>
              <a:spcBef>
                <a:spcPts val="100"/>
              </a:spcBef>
            </a:pPr>
            <a:r>
              <a:rPr lang="ru-RU" sz="1100" dirty="0"/>
              <a:t>Крапивин — это не просто имя, это путеводитель по удивительным просторам дружбы, где каждый шаг наполняется теплом и светом. Его слова, словно легкий ветер, приносят с собой воспоминания о беззаботных днях, когда смех друзей наполнял воздух, а мечты искрились на грани реальности. Через его произведения мы учимся ценить моменты, когда рядом находятся близкие, когда дружба становится спасительным кораблем в бурном море жизни.</a:t>
            </a:r>
          </a:p>
        </p:txBody>
      </p:sp>
      <p:grpSp>
        <p:nvGrpSpPr>
          <p:cNvPr id="6" name="object 4"/>
          <p:cNvGrpSpPr/>
          <p:nvPr/>
        </p:nvGrpSpPr>
        <p:grpSpPr>
          <a:xfrm>
            <a:off x="6553200" y="895350"/>
            <a:ext cx="1676400" cy="2133600"/>
            <a:chOff x="5076063" y="627532"/>
            <a:chExt cx="2767965" cy="2752725"/>
          </a:xfrm>
        </p:grpSpPr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063" y="627532"/>
              <a:ext cx="2406777" cy="1252067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8870" y="2132507"/>
              <a:ext cx="1645030" cy="124721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9550"/>
            <a:ext cx="8839200" cy="48006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25" y="0"/>
              <a:ext cx="8997696" cy="4353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494371" cy="51434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108198" y="792606"/>
            <a:ext cx="951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Петр</a:t>
            </a:r>
            <a:r>
              <a:rPr sz="1600" spc="-15" dirty="0">
                <a:latin typeface="Palatino Linotype"/>
                <a:cs typeface="Palatino Linotype"/>
              </a:rPr>
              <a:t>о</a:t>
            </a:r>
            <a:r>
              <a:rPr sz="1600" spc="5" dirty="0">
                <a:latin typeface="Palatino Linotype"/>
                <a:cs typeface="Palatino Linotype"/>
              </a:rPr>
              <a:t>в</a:t>
            </a:r>
            <a:r>
              <a:rPr sz="1600" spc="-5" dirty="0">
                <a:latin typeface="Palatino Linotype"/>
                <a:cs typeface="Palatino Linotype"/>
              </a:rPr>
              <a:t>ич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4026" y="1036447"/>
            <a:ext cx="1255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180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–	советский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7028" y="1036447"/>
            <a:ext cx="153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и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7361" y="1280236"/>
            <a:ext cx="784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детский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452" y="792606"/>
            <a:ext cx="11531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Владислав 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Крапивин 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росс</a:t>
            </a:r>
            <a:r>
              <a:rPr sz="1600" dirty="0">
                <a:latin typeface="Palatino Linotype"/>
                <a:cs typeface="Palatino Linotype"/>
              </a:rPr>
              <a:t>и</a:t>
            </a:r>
            <a:r>
              <a:rPr sz="1600" spc="-5" dirty="0">
                <a:latin typeface="Palatino Linotype"/>
                <a:cs typeface="Palatino Linotype"/>
              </a:rPr>
              <a:t>йск</a:t>
            </a:r>
            <a:r>
              <a:rPr sz="1600" dirty="0">
                <a:latin typeface="Palatino Linotype"/>
                <a:cs typeface="Palatino Linotype"/>
              </a:rPr>
              <a:t>и</a:t>
            </a:r>
            <a:r>
              <a:rPr sz="1600" spc="-5" dirty="0">
                <a:latin typeface="Palatino Linotype"/>
                <a:cs typeface="Palatino Linotype"/>
              </a:rPr>
              <a:t>й  писатель.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8452" y="1768220"/>
            <a:ext cx="2723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Родился</a:t>
            </a:r>
            <a:r>
              <a:rPr sz="1600" spc="6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14</a:t>
            </a:r>
            <a:r>
              <a:rPr sz="1600" spc="6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октября</a:t>
            </a:r>
            <a:r>
              <a:rPr sz="1600" spc="70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1936</a:t>
            </a:r>
            <a:r>
              <a:rPr sz="1600" spc="5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г.</a:t>
            </a:r>
            <a:r>
              <a:rPr sz="1600" spc="5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в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Тюмени.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8452" y="2255900"/>
            <a:ext cx="14338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Окончил</a:t>
            </a:r>
            <a:endParaRPr sz="16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Palatino Linotype"/>
                <a:cs typeface="Palatino Linotype"/>
              </a:rPr>
              <a:t>журналистики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5798" y="2255900"/>
            <a:ext cx="1106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Palatino Linotype"/>
                <a:cs typeface="Palatino Linotype"/>
              </a:rPr>
              <a:t>ф</a:t>
            </a:r>
            <a:r>
              <a:rPr sz="1600" spc="-5" dirty="0">
                <a:latin typeface="Palatino Linotype"/>
                <a:cs typeface="Palatino Linotype"/>
              </a:rPr>
              <a:t>акульт</a:t>
            </a:r>
            <a:r>
              <a:rPr sz="1600" dirty="0">
                <a:latin typeface="Palatino Linotype"/>
                <a:cs typeface="Palatino Linotype"/>
              </a:rPr>
              <a:t>е</a:t>
            </a:r>
            <a:r>
              <a:rPr sz="1600" spc="-5" dirty="0">
                <a:latin typeface="Palatino Linotype"/>
                <a:cs typeface="Palatino Linotype"/>
              </a:rPr>
              <a:t>т  Ура</a:t>
            </a:r>
            <a:r>
              <a:rPr sz="1600" dirty="0">
                <a:latin typeface="Palatino Linotype"/>
                <a:cs typeface="Palatino Linotype"/>
              </a:rPr>
              <a:t>л</a:t>
            </a:r>
            <a:r>
              <a:rPr sz="1600" spc="-10" dirty="0">
                <a:latin typeface="Palatino Linotype"/>
                <a:cs typeface="Palatino Linotype"/>
              </a:rPr>
              <a:t>ь</a:t>
            </a:r>
            <a:r>
              <a:rPr sz="1600" spc="-5" dirty="0">
                <a:latin typeface="Palatino Linotype"/>
                <a:cs typeface="Palatino Linotype"/>
              </a:rPr>
              <a:t>с</a:t>
            </a:r>
            <a:r>
              <a:rPr sz="1600" spc="5" dirty="0">
                <a:latin typeface="Palatino Linotype"/>
                <a:cs typeface="Palatino Linotype"/>
              </a:rPr>
              <a:t>к</a:t>
            </a:r>
            <a:r>
              <a:rPr sz="1600" spc="-15" dirty="0">
                <a:latin typeface="Palatino Linotype"/>
                <a:cs typeface="Palatino Linotype"/>
              </a:rPr>
              <a:t>о</a:t>
            </a:r>
            <a:r>
              <a:rPr sz="1600" dirty="0">
                <a:latin typeface="Palatino Linotype"/>
                <a:cs typeface="Palatino Linotype"/>
              </a:rPr>
              <a:t>г</a:t>
            </a:r>
            <a:r>
              <a:rPr sz="1600" spc="-5" dirty="0">
                <a:latin typeface="Palatino Linotype"/>
                <a:cs typeface="Palatino Linotype"/>
              </a:rPr>
              <a:t>о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8452" y="2743961"/>
            <a:ext cx="1676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Palatino Linotype"/>
                <a:cs typeface="Palatino Linotype"/>
              </a:rPr>
              <a:t>г</a:t>
            </a:r>
            <a:r>
              <a:rPr sz="1600" spc="-15" dirty="0">
                <a:latin typeface="Palatino Linotype"/>
                <a:cs typeface="Palatino Linotype"/>
              </a:rPr>
              <a:t>о</a:t>
            </a:r>
            <a:r>
              <a:rPr sz="1600" spc="-5" dirty="0">
                <a:latin typeface="Palatino Linotype"/>
                <a:cs typeface="Palatino Linotype"/>
              </a:rPr>
              <a:t>с</a:t>
            </a:r>
            <a:r>
              <a:rPr sz="1600" dirty="0">
                <a:latin typeface="Palatino Linotype"/>
                <a:cs typeface="Palatino Linotype"/>
              </a:rPr>
              <a:t>у</a:t>
            </a:r>
            <a:r>
              <a:rPr sz="1600" spc="-10" dirty="0">
                <a:latin typeface="Palatino Linotype"/>
                <a:cs typeface="Palatino Linotype"/>
              </a:rPr>
              <a:t>д</a:t>
            </a:r>
            <a:r>
              <a:rPr sz="1600" spc="-5" dirty="0">
                <a:latin typeface="Palatino Linotype"/>
                <a:cs typeface="Palatino Linotype"/>
              </a:rPr>
              <a:t>а</a:t>
            </a:r>
            <a:r>
              <a:rPr sz="1600" spc="-10" dirty="0">
                <a:latin typeface="Palatino Linotype"/>
                <a:cs typeface="Palatino Linotype"/>
              </a:rPr>
              <a:t>рст</a:t>
            </a:r>
            <a:r>
              <a:rPr sz="1600" spc="-5" dirty="0">
                <a:latin typeface="Palatino Linotype"/>
                <a:cs typeface="Palatino Linotype"/>
              </a:rPr>
              <a:t>ве</a:t>
            </a:r>
            <a:r>
              <a:rPr sz="1600" dirty="0">
                <a:latin typeface="Palatino Linotype"/>
                <a:cs typeface="Palatino Linotype"/>
              </a:rPr>
              <a:t>н</a:t>
            </a:r>
            <a:r>
              <a:rPr sz="1600" spc="-5" dirty="0">
                <a:latin typeface="Palatino Linotype"/>
                <a:cs typeface="Palatino Linotype"/>
              </a:rPr>
              <a:t>н</a:t>
            </a:r>
            <a:r>
              <a:rPr sz="1600" spc="-15" dirty="0">
                <a:latin typeface="Palatino Linotype"/>
                <a:cs typeface="Palatino Linotype"/>
              </a:rPr>
              <a:t>о</a:t>
            </a:r>
            <a:r>
              <a:rPr sz="1600" dirty="0">
                <a:latin typeface="Palatino Linotype"/>
                <a:cs typeface="Palatino Linotype"/>
              </a:rPr>
              <a:t>г</a:t>
            </a:r>
            <a:r>
              <a:rPr sz="1600" spc="-5" dirty="0">
                <a:latin typeface="Palatino Linotype"/>
                <a:cs typeface="Palatino Linotype"/>
              </a:rPr>
              <a:t>о  университета.</a:t>
            </a:r>
            <a:endParaRPr sz="1600">
              <a:latin typeface="Palatino Linotype"/>
              <a:cs typeface="Palatino Linotyp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63234" y="610869"/>
            <a:ext cx="2017395" cy="2752090"/>
            <a:chOff x="5563234" y="610869"/>
            <a:chExt cx="2017395" cy="275209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991" y="697991"/>
              <a:ext cx="1842515" cy="25770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563235" y="610869"/>
              <a:ext cx="2017395" cy="2752090"/>
            </a:xfrm>
            <a:custGeom>
              <a:avLst/>
              <a:gdLst/>
              <a:ahLst/>
              <a:cxnLst/>
              <a:rect l="l" t="t" r="r" b="b"/>
              <a:pathLst>
                <a:path w="2017395" h="2752090">
                  <a:moveTo>
                    <a:pt x="1946275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2663190"/>
                  </a:lnTo>
                  <a:lnTo>
                    <a:pt x="71120" y="2680970"/>
                  </a:lnTo>
                  <a:lnTo>
                    <a:pt x="1946275" y="2680970"/>
                  </a:lnTo>
                  <a:lnTo>
                    <a:pt x="1946275" y="2663190"/>
                  </a:lnTo>
                  <a:lnTo>
                    <a:pt x="88900" y="2663190"/>
                  </a:lnTo>
                  <a:lnTo>
                    <a:pt x="88900" y="88900"/>
                  </a:lnTo>
                  <a:lnTo>
                    <a:pt x="1928495" y="88900"/>
                  </a:lnTo>
                  <a:lnTo>
                    <a:pt x="1928495" y="2662936"/>
                  </a:lnTo>
                  <a:lnTo>
                    <a:pt x="1946275" y="2662948"/>
                  </a:lnTo>
                  <a:lnTo>
                    <a:pt x="1946275" y="88900"/>
                  </a:lnTo>
                  <a:lnTo>
                    <a:pt x="1946275" y="88646"/>
                  </a:lnTo>
                  <a:lnTo>
                    <a:pt x="1946275" y="71120"/>
                  </a:lnTo>
                  <a:close/>
                </a:path>
                <a:path w="2017395" h="2752090">
                  <a:moveTo>
                    <a:pt x="2017395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698750"/>
                  </a:lnTo>
                  <a:lnTo>
                    <a:pt x="0" y="2752090"/>
                  </a:lnTo>
                  <a:lnTo>
                    <a:pt x="2017395" y="2752090"/>
                  </a:lnTo>
                  <a:lnTo>
                    <a:pt x="2017395" y="2698750"/>
                  </a:lnTo>
                  <a:lnTo>
                    <a:pt x="53340" y="2698750"/>
                  </a:lnTo>
                  <a:lnTo>
                    <a:pt x="53340" y="53340"/>
                  </a:lnTo>
                  <a:lnTo>
                    <a:pt x="1964055" y="53340"/>
                  </a:lnTo>
                  <a:lnTo>
                    <a:pt x="1964055" y="2698496"/>
                  </a:lnTo>
                  <a:lnTo>
                    <a:pt x="2017395" y="2698496"/>
                  </a:lnTo>
                  <a:lnTo>
                    <a:pt x="2017395" y="53340"/>
                  </a:lnTo>
                  <a:lnTo>
                    <a:pt x="2017395" y="53086"/>
                  </a:lnTo>
                  <a:lnTo>
                    <a:pt x="2017395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800" y="133350"/>
            <a:ext cx="9448768" cy="4975694"/>
            <a:chOff x="0" y="0"/>
            <a:chExt cx="9143969" cy="510812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69" cy="4353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"/>
              <a:ext cx="5537964" cy="51080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6903" y="1095194"/>
              <a:ext cx="2372326" cy="164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83161" y="1016966"/>
              <a:ext cx="2533571" cy="1799247"/>
            </a:xfrm>
            <a:custGeom>
              <a:avLst/>
              <a:gdLst/>
              <a:ahLst/>
              <a:cxnLst/>
              <a:rect l="l" t="t" r="r" b="b"/>
              <a:pathLst>
                <a:path w="3380104" h="2114550">
                  <a:moveTo>
                    <a:pt x="3308604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2025650"/>
                  </a:lnTo>
                  <a:lnTo>
                    <a:pt x="71120" y="2043430"/>
                  </a:lnTo>
                  <a:lnTo>
                    <a:pt x="3308604" y="2043430"/>
                  </a:lnTo>
                  <a:lnTo>
                    <a:pt x="3308604" y="2025650"/>
                  </a:lnTo>
                  <a:lnTo>
                    <a:pt x="88900" y="2025650"/>
                  </a:lnTo>
                  <a:lnTo>
                    <a:pt x="88900" y="88900"/>
                  </a:lnTo>
                  <a:lnTo>
                    <a:pt x="3290824" y="88900"/>
                  </a:lnTo>
                  <a:lnTo>
                    <a:pt x="3290824" y="2025523"/>
                  </a:lnTo>
                  <a:lnTo>
                    <a:pt x="3308604" y="2025535"/>
                  </a:lnTo>
                  <a:lnTo>
                    <a:pt x="3308604" y="88900"/>
                  </a:lnTo>
                  <a:lnTo>
                    <a:pt x="3308604" y="88519"/>
                  </a:lnTo>
                  <a:lnTo>
                    <a:pt x="3308604" y="71120"/>
                  </a:lnTo>
                  <a:close/>
                </a:path>
                <a:path w="3380104" h="2114550">
                  <a:moveTo>
                    <a:pt x="337972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061210"/>
                  </a:lnTo>
                  <a:lnTo>
                    <a:pt x="0" y="2114550"/>
                  </a:lnTo>
                  <a:lnTo>
                    <a:pt x="3379724" y="2114550"/>
                  </a:lnTo>
                  <a:lnTo>
                    <a:pt x="3379724" y="2061210"/>
                  </a:lnTo>
                  <a:lnTo>
                    <a:pt x="53340" y="2061210"/>
                  </a:lnTo>
                  <a:lnTo>
                    <a:pt x="53340" y="53340"/>
                  </a:lnTo>
                  <a:lnTo>
                    <a:pt x="3326384" y="53340"/>
                  </a:lnTo>
                  <a:lnTo>
                    <a:pt x="3326384" y="2061083"/>
                  </a:lnTo>
                  <a:lnTo>
                    <a:pt x="3379724" y="2061083"/>
                  </a:lnTo>
                  <a:lnTo>
                    <a:pt x="3379724" y="53340"/>
                  </a:lnTo>
                  <a:lnTo>
                    <a:pt x="3379724" y="52959"/>
                  </a:lnTo>
                  <a:lnTo>
                    <a:pt x="3379724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66800" y="666750"/>
            <a:ext cx="3269615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Palatino Linotype"/>
                <a:cs typeface="Palatino Linotype"/>
              </a:rPr>
              <a:t>Дружба</a:t>
            </a:r>
            <a:r>
              <a:rPr sz="1600" spc="-5" dirty="0">
                <a:latin typeface="Palatino Linotype"/>
                <a:cs typeface="Palatino Linotype"/>
              </a:rPr>
              <a:t> Крапивина </a:t>
            </a:r>
            <a:r>
              <a:rPr sz="1600" spc="-10" dirty="0">
                <a:latin typeface="Palatino Linotype"/>
                <a:cs typeface="Palatino Linotype"/>
              </a:rPr>
              <a:t>со</a:t>
            </a:r>
            <a:endParaRPr sz="1600" dirty="0">
              <a:latin typeface="Palatino Linotype"/>
              <a:cs typeface="Palatino Linotype"/>
            </a:endParaRPr>
          </a:p>
          <a:p>
            <a:pPr marL="12700" marR="369570">
              <a:lnSpc>
                <a:spcPct val="100000"/>
              </a:lnSpc>
            </a:pPr>
            <a:r>
              <a:rPr sz="1600" spc="-5" dirty="0">
                <a:latin typeface="Palatino Linotype"/>
                <a:cs typeface="Palatino Linotype"/>
              </a:rPr>
              <a:t>школьниками началась давно,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когда</a:t>
            </a:r>
            <a:r>
              <a:rPr sz="1600" spc="1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будущий</a:t>
            </a:r>
            <a:r>
              <a:rPr sz="1600" spc="1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писатель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еще 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учился в университете.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В те 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студенческие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годы</a:t>
            </a:r>
            <a:r>
              <a:rPr sz="1600" spc="20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он</a:t>
            </a:r>
            <a:endParaRPr sz="1600" dirty="0">
              <a:latin typeface="Palatino Linotype"/>
              <a:cs typeface="Palatino Linotype"/>
            </a:endParaRPr>
          </a:p>
          <a:p>
            <a:pPr marL="12700" marR="18224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Palatino Linotype"/>
                <a:cs typeface="Palatino Linotype"/>
              </a:rPr>
              <a:t>организовал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детский</a:t>
            </a:r>
            <a:r>
              <a:rPr sz="1600" spc="1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морской 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юнкорский</a:t>
            </a:r>
            <a:r>
              <a:rPr sz="1600" spc="1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отряд</a:t>
            </a:r>
            <a:r>
              <a:rPr sz="1600" spc="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«Каравелла» 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начал</a:t>
            </a:r>
            <a:r>
              <a:rPr sz="1600" spc="-1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изучать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с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ними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морское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дело,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тушить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таежные</a:t>
            </a:r>
            <a:r>
              <a:rPr sz="1600" spc="-10" dirty="0">
                <a:latin typeface="Palatino Linotype"/>
                <a:cs typeface="Palatino Linotype"/>
              </a:rPr>
              <a:t> пожары,</a:t>
            </a:r>
            <a:endParaRPr sz="16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Palatino Linotype"/>
                <a:cs typeface="Palatino Linotype"/>
              </a:rPr>
              <a:t>выпускать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газеты,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 err="1">
                <a:latin typeface="Palatino Linotype"/>
                <a:cs typeface="Palatino Linotype"/>
              </a:rPr>
              <a:t>делать</a:t>
            </a:r>
            <a:r>
              <a:rPr sz="1600" spc="-10" dirty="0">
                <a:latin typeface="Palatino Linotype"/>
                <a:cs typeface="Palatino Linotype"/>
              </a:rPr>
              <a:t> </a:t>
            </a:r>
            <a:r>
              <a:rPr sz="1600" spc="-10" dirty="0" err="1" smtClean="0">
                <a:latin typeface="Palatino Linotype"/>
                <a:cs typeface="Palatino Linotype"/>
              </a:rPr>
              <a:t>фильмы</a:t>
            </a:r>
            <a:r>
              <a:rPr lang="ru-RU" sz="1600" spc="-10" dirty="0" smtClean="0">
                <a:latin typeface="Palatino Linotype"/>
                <a:cs typeface="Palatino Linotype"/>
              </a:rPr>
              <a:t>, а затем становится писателем.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25" y="0"/>
              <a:ext cx="8997696" cy="4353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479" y="197370"/>
              <a:ext cx="5187569" cy="4748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596" y="914400"/>
              <a:ext cx="2572511" cy="18760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61839" y="826769"/>
              <a:ext cx="2747645" cy="2051050"/>
            </a:xfrm>
            <a:custGeom>
              <a:avLst/>
              <a:gdLst/>
              <a:ahLst/>
              <a:cxnLst/>
              <a:rect l="l" t="t" r="r" b="b"/>
              <a:pathLst>
                <a:path w="2747645" h="2051050">
                  <a:moveTo>
                    <a:pt x="2676144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1962150"/>
                  </a:lnTo>
                  <a:lnTo>
                    <a:pt x="71120" y="1979930"/>
                  </a:lnTo>
                  <a:lnTo>
                    <a:pt x="2676144" y="1979930"/>
                  </a:lnTo>
                  <a:lnTo>
                    <a:pt x="2676144" y="1962150"/>
                  </a:lnTo>
                  <a:lnTo>
                    <a:pt x="88900" y="1962150"/>
                  </a:lnTo>
                  <a:lnTo>
                    <a:pt x="88900" y="88900"/>
                  </a:lnTo>
                  <a:lnTo>
                    <a:pt x="2658364" y="88900"/>
                  </a:lnTo>
                  <a:lnTo>
                    <a:pt x="2658364" y="1961642"/>
                  </a:lnTo>
                  <a:lnTo>
                    <a:pt x="2676144" y="1961642"/>
                  </a:lnTo>
                  <a:lnTo>
                    <a:pt x="2676144" y="88900"/>
                  </a:lnTo>
                  <a:lnTo>
                    <a:pt x="2676144" y="88773"/>
                  </a:lnTo>
                  <a:lnTo>
                    <a:pt x="2676144" y="71120"/>
                  </a:lnTo>
                  <a:close/>
                </a:path>
                <a:path w="2747645" h="2051050">
                  <a:moveTo>
                    <a:pt x="2747264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1997710"/>
                  </a:lnTo>
                  <a:lnTo>
                    <a:pt x="0" y="2051050"/>
                  </a:lnTo>
                  <a:lnTo>
                    <a:pt x="2747264" y="2051050"/>
                  </a:lnTo>
                  <a:lnTo>
                    <a:pt x="2747264" y="1997710"/>
                  </a:lnTo>
                  <a:lnTo>
                    <a:pt x="53340" y="1997710"/>
                  </a:lnTo>
                  <a:lnTo>
                    <a:pt x="53340" y="53340"/>
                  </a:lnTo>
                  <a:lnTo>
                    <a:pt x="2693924" y="53340"/>
                  </a:lnTo>
                  <a:lnTo>
                    <a:pt x="2693924" y="1997202"/>
                  </a:lnTo>
                  <a:lnTo>
                    <a:pt x="2747264" y="1997202"/>
                  </a:lnTo>
                  <a:lnTo>
                    <a:pt x="2747264" y="53340"/>
                  </a:lnTo>
                  <a:lnTo>
                    <a:pt x="2747264" y="53213"/>
                  </a:lnTo>
                  <a:lnTo>
                    <a:pt x="2747264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3250" y="713612"/>
            <a:ext cx="101091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В</a:t>
            </a:r>
            <a:r>
              <a:rPr sz="1600" spc="-15" dirty="0">
                <a:latin typeface="Palatino Linotype"/>
                <a:cs typeface="Palatino Linotype"/>
              </a:rPr>
              <a:t>л</a:t>
            </a:r>
            <a:r>
              <a:rPr sz="1600" spc="-5" dirty="0">
                <a:latin typeface="Palatino Linotype"/>
                <a:cs typeface="Palatino Linotype"/>
              </a:rPr>
              <a:t>а</a:t>
            </a:r>
            <a:r>
              <a:rPr sz="1600" spc="-10" dirty="0">
                <a:latin typeface="Palatino Linotype"/>
                <a:cs typeface="Palatino Linotype"/>
              </a:rPr>
              <a:t>д</a:t>
            </a:r>
            <a:r>
              <a:rPr sz="1600" dirty="0">
                <a:latin typeface="Palatino Linotype"/>
                <a:cs typeface="Palatino Linotype"/>
              </a:rPr>
              <a:t>и</a:t>
            </a:r>
            <a:r>
              <a:rPr sz="1600" spc="-5" dirty="0">
                <a:latin typeface="Palatino Linotype"/>
                <a:cs typeface="Palatino Linotype"/>
              </a:rPr>
              <a:t>слав  Крапивин </a:t>
            </a:r>
            <a:r>
              <a:rPr sz="1600" spc="-39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повестей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3954" y="713612"/>
            <a:ext cx="173291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041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Петр</a:t>
            </a:r>
            <a:r>
              <a:rPr sz="1600" spc="-15" dirty="0">
                <a:latin typeface="Palatino Linotype"/>
                <a:cs typeface="Palatino Linotype"/>
              </a:rPr>
              <a:t>о</a:t>
            </a:r>
            <a:r>
              <a:rPr sz="1600" spc="5" dirty="0">
                <a:latin typeface="Palatino Linotype"/>
                <a:cs typeface="Palatino Linotype"/>
              </a:rPr>
              <a:t>в</a:t>
            </a:r>
            <a:r>
              <a:rPr sz="1600" spc="-5" dirty="0">
                <a:latin typeface="Palatino Linotype"/>
                <a:cs typeface="Palatino Linotype"/>
              </a:rPr>
              <a:t>ич  автор</a:t>
            </a:r>
            <a:r>
              <a:rPr sz="1600" spc="39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рассказов, 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</a:t>
            </a:r>
            <a:r>
              <a:rPr sz="1600" spc="6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романов</a:t>
            </a:r>
            <a:r>
              <a:rPr sz="1600" spc="70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для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3250" y="1445513"/>
            <a:ext cx="27959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73505" algn="l"/>
                <a:tab pos="1477010" algn="l"/>
                <a:tab pos="2576195" algn="l"/>
              </a:tabLst>
            </a:pPr>
            <a:r>
              <a:rPr sz="1600" spc="-5" dirty="0">
                <a:latin typeface="Palatino Linotype"/>
                <a:cs typeface="Palatino Linotype"/>
              </a:rPr>
              <a:t>юношеств</a:t>
            </a:r>
            <a:r>
              <a:rPr sz="1600" spc="5" dirty="0">
                <a:latin typeface="Palatino Linotype"/>
                <a:cs typeface="Palatino Linotype"/>
              </a:rPr>
              <a:t>а</a:t>
            </a:r>
            <a:r>
              <a:rPr sz="1600" spc="-5" dirty="0">
                <a:latin typeface="Palatino Linotype"/>
                <a:cs typeface="Palatino Linotype"/>
              </a:rPr>
              <a:t>:</a:t>
            </a:r>
            <a:r>
              <a:rPr sz="1600" dirty="0">
                <a:latin typeface="Palatino Linotype"/>
                <a:cs typeface="Palatino Linotype"/>
              </a:rPr>
              <a:t>	</a:t>
            </a:r>
            <a:r>
              <a:rPr sz="1600" spc="-5" dirty="0">
                <a:latin typeface="Palatino Linotype"/>
                <a:cs typeface="Palatino Linotype"/>
              </a:rPr>
              <a:t>«М</a:t>
            </a:r>
            <a:r>
              <a:rPr sz="1600" dirty="0">
                <a:latin typeface="Palatino Linotype"/>
                <a:cs typeface="Palatino Linotype"/>
              </a:rPr>
              <a:t>а</a:t>
            </a:r>
            <a:r>
              <a:rPr sz="1600" spc="-5" dirty="0">
                <a:latin typeface="Palatino Linotype"/>
                <a:cs typeface="Palatino Linotype"/>
              </a:rPr>
              <a:t>л</a:t>
            </a:r>
            <a:r>
              <a:rPr sz="1600" spc="-15" dirty="0">
                <a:latin typeface="Palatino Linotype"/>
                <a:cs typeface="Palatino Linotype"/>
              </a:rPr>
              <a:t>ь</a:t>
            </a:r>
            <a:r>
              <a:rPr sz="1600" dirty="0">
                <a:latin typeface="Palatino Linotype"/>
                <a:cs typeface="Palatino Linotype"/>
              </a:rPr>
              <a:t>ч</a:t>
            </a:r>
            <a:r>
              <a:rPr sz="1600" spc="-5" dirty="0">
                <a:latin typeface="Palatino Linotype"/>
                <a:cs typeface="Palatino Linotype"/>
              </a:rPr>
              <a:t>ик</a:t>
            </a:r>
            <a:r>
              <a:rPr sz="1600" dirty="0">
                <a:latin typeface="Palatino Linotype"/>
                <a:cs typeface="Palatino Linotype"/>
              </a:rPr>
              <a:t>	</a:t>
            </a:r>
            <a:r>
              <a:rPr sz="1600" spc="5" dirty="0">
                <a:latin typeface="Palatino Linotype"/>
                <a:cs typeface="Palatino Linotype"/>
              </a:rPr>
              <a:t>со  </a:t>
            </a:r>
            <a:r>
              <a:rPr sz="1600" spc="-5" dirty="0">
                <a:latin typeface="Palatino Linotype"/>
                <a:cs typeface="Palatino Linotype"/>
              </a:rPr>
              <a:t>шпагой»,		</a:t>
            </a:r>
            <a:r>
              <a:rPr sz="1600" spc="-10" dirty="0">
                <a:latin typeface="Palatino Linotype"/>
                <a:cs typeface="Palatino Linotype"/>
              </a:rPr>
              <a:t>«Оруженосец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3250" y="1933193"/>
            <a:ext cx="8172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Кашка»,  семь»,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4330" y="1933193"/>
            <a:ext cx="651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«Брат,</a:t>
            </a:r>
            <a:endParaRPr sz="1600">
              <a:latin typeface="Palatino Linotype"/>
              <a:cs typeface="Palatino Linotype"/>
            </a:endParaRPr>
          </a:p>
          <a:p>
            <a:pPr marL="65405">
              <a:lnSpc>
                <a:spcPct val="100000"/>
              </a:lnSpc>
            </a:pPr>
            <a:r>
              <a:rPr sz="1600" spc="-10" dirty="0">
                <a:latin typeface="Palatino Linotype"/>
                <a:cs typeface="Palatino Linotype"/>
              </a:rPr>
              <a:t>«Дети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0592" y="1933193"/>
            <a:ext cx="944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кот</a:t>
            </a:r>
            <a:r>
              <a:rPr sz="1600" spc="-10" dirty="0">
                <a:latin typeface="Palatino Linotype"/>
                <a:cs typeface="Palatino Linotype"/>
              </a:rPr>
              <a:t>о</a:t>
            </a:r>
            <a:r>
              <a:rPr sz="1600" spc="5" dirty="0">
                <a:latin typeface="Palatino Linotype"/>
                <a:cs typeface="Palatino Linotype"/>
              </a:rPr>
              <a:t>р</a:t>
            </a:r>
            <a:r>
              <a:rPr sz="1600" spc="-15" dirty="0">
                <a:latin typeface="Palatino Linotype"/>
                <a:cs typeface="Palatino Linotype"/>
              </a:rPr>
              <a:t>о</a:t>
            </a:r>
            <a:r>
              <a:rPr sz="1600" spc="-5" dirty="0">
                <a:latin typeface="Palatino Linotype"/>
                <a:cs typeface="Palatino Linotype"/>
              </a:rPr>
              <a:t>му</a:t>
            </a:r>
            <a:endParaRPr sz="16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Palatino Linotype"/>
                <a:cs typeface="Palatino Linotype"/>
              </a:rPr>
              <a:t>синего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3250" y="2420873"/>
            <a:ext cx="27933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Palatino Linotype"/>
                <a:cs typeface="Palatino Linotype"/>
              </a:rPr>
              <a:t>фламинго»,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«Журавленок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и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молнии»,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«Голубятня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на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желтой крыше» и</a:t>
            </a:r>
            <a:r>
              <a:rPr sz="160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др.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5143497"/>
            <a:chOff x="0" y="0"/>
            <a:chExt cx="9143999" cy="51434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6378" y="3363899"/>
              <a:ext cx="1313815" cy="1527810"/>
            </a:xfrm>
            <a:prstGeom prst="rect">
              <a:avLst/>
            </a:prstGeom>
          </p:spPr>
        </p:pic>
      </p:grpSp>
      <p:sp>
        <p:nvSpPr>
          <p:cNvPr id="8" name="Облако 7"/>
          <p:cNvSpPr/>
          <p:nvPr/>
        </p:nvSpPr>
        <p:spPr>
          <a:xfrm>
            <a:off x="2819400" y="209550"/>
            <a:ext cx="6019800" cy="2971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+mj-lt"/>
              </a:rPr>
              <a:t>КНИГИ ВЛАДИСЛАВА КРАПИВИНА о настоящей дружбе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2023" y="545591"/>
            <a:ext cx="1499615" cy="2165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4071" y="463423"/>
            <a:ext cx="11156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85825" algn="l"/>
              </a:tabLst>
            </a:pPr>
            <a:r>
              <a:rPr sz="1600" spc="-5" dirty="0">
                <a:solidFill>
                  <a:srgbClr val="001F5F"/>
                </a:solidFill>
              </a:rPr>
              <a:t>Крапивин, 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Переулок 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Лухманова </a:t>
            </a:r>
            <a:r>
              <a:rPr sz="1600" spc="-385" dirty="0">
                <a:solidFill>
                  <a:srgbClr val="001F5F"/>
                </a:solidFill>
              </a:rPr>
              <a:t> </a:t>
            </a:r>
            <a:r>
              <a:rPr sz="1600" spc="-5" dirty="0">
                <a:solidFill>
                  <a:srgbClr val="001F5F"/>
                </a:solidFill>
              </a:rPr>
              <a:t>Роман	/ 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Кр</a:t>
            </a:r>
            <a:r>
              <a:rPr sz="1600" dirty="0">
                <a:solidFill>
                  <a:srgbClr val="001F5F"/>
                </a:solidFill>
              </a:rPr>
              <a:t>а</a:t>
            </a:r>
            <a:r>
              <a:rPr sz="1600" spc="-5" dirty="0">
                <a:solidFill>
                  <a:srgbClr val="001F5F"/>
                </a:solidFill>
              </a:rPr>
              <a:t>пиви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10" dirty="0">
                <a:solidFill>
                  <a:srgbClr val="001F5F"/>
                </a:solidFill>
              </a:rPr>
              <a:t>.</a:t>
            </a:r>
            <a:r>
              <a:rPr sz="1600" spc="-5" dirty="0">
                <a:solidFill>
                  <a:srgbClr val="001F5F"/>
                </a:solidFill>
              </a:rPr>
              <a:t>-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7369556" y="463423"/>
            <a:ext cx="10128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83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П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6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капитана</a:t>
            </a:r>
            <a:endParaRPr sz="1600">
              <a:latin typeface="Palatino Linotype"/>
              <a:cs typeface="Palatino Linotype"/>
            </a:endParaRPr>
          </a:p>
          <a:p>
            <a:pPr marL="12700" marR="5715" indent="286385" algn="r">
              <a:lnSpc>
                <a:spcPct val="100000"/>
              </a:lnSpc>
            </a:pPr>
            <a:r>
              <a:rPr sz="1600" spc="-35" dirty="0">
                <a:solidFill>
                  <a:srgbClr val="001F5F"/>
                </a:solidFill>
                <a:latin typeface="Palatino Linotype"/>
                <a:cs typeface="Palatino Linotype"/>
              </a:rPr>
              <a:t>*Те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кст</a:t>
            </a:r>
            <a:r>
              <a:rPr sz="1600" spc="-270" dirty="0">
                <a:solidFill>
                  <a:srgbClr val="001F5F"/>
                </a:solidFill>
                <a:latin typeface="Palatino Linotype"/>
                <a:cs typeface="Palatino Linotype"/>
              </a:rPr>
              <a:t>+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:  В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1600" spc="1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слав</a:t>
            </a:r>
            <a:endParaRPr sz="1600">
              <a:latin typeface="Palatino Linotype"/>
              <a:cs typeface="Palatino Linotype"/>
            </a:endParaRPr>
          </a:p>
          <a:p>
            <a:pPr marL="70612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.: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1728" y="1682876"/>
            <a:ext cx="1161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ли</a:t>
            </a:r>
            <a:r>
              <a:rPr sz="160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атур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4071" y="1682876"/>
            <a:ext cx="12757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64845" algn="l"/>
                <a:tab pos="958850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Детская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2014</a:t>
            </a:r>
            <a:r>
              <a:rPr sz="1600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3919" y="3291814"/>
            <a:ext cx="5076825" cy="160083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Это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роман о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современных подростках,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о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том,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как их жизнь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чудесным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образом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переплетается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с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жизнью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мальчишек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первых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послевоенных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лет,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чьи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любимые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герои,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игры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увлечения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–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капитан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Лухманов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и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«Тайный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экипаж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корабельщиков»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- становятся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для нынешних ребят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такими </a:t>
            </a:r>
            <a:r>
              <a:rPr sz="1400" spc="-3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же</a:t>
            </a:r>
            <a:r>
              <a:rPr sz="1400" spc="2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важными</a:t>
            </a:r>
            <a:r>
              <a:rPr sz="1400" spc="229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2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необходимыми,</a:t>
            </a:r>
            <a:r>
              <a:rPr sz="1400" spc="229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как</a:t>
            </a:r>
            <a:r>
              <a:rPr sz="1400" spc="21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400" spc="2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для</a:t>
            </a:r>
            <a:r>
              <a:rPr sz="1400" spc="229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их</a:t>
            </a:r>
            <a:r>
              <a:rPr sz="1400" spc="2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ровесников </a:t>
            </a:r>
            <a:r>
              <a:rPr sz="1400" spc="-34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из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 далекого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1946</a:t>
            </a:r>
            <a:r>
              <a:rPr sz="140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г.</a:t>
            </a:r>
            <a:endParaRPr sz="1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8046" y="598423"/>
              <a:ext cx="1236649" cy="20073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73346" y="593598"/>
              <a:ext cx="1246505" cy="2017395"/>
            </a:xfrm>
            <a:custGeom>
              <a:avLst/>
              <a:gdLst/>
              <a:ahLst/>
              <a:cxnLst/>
              <a:rect l="l" t="t" r="r" b="b"/>
              <a:pathLst>
                <a:path w="1246504" h="2017395">
                  <a:moveTo>
                    <a:pt x="0" y="2016887"/>
                  </a:moveTo>
                  <a:lnTo>
                    <a:pt x="1246174" y="2016887"/>
                  </a:lnTo>
                  <a:lnTo>
                    <a:pt x="1246174" y="0"/>
                  </a:lnTo>
                  <a:lnTo>
                    <a:pt x="0" y="0"/>
                  </a:lnTo>
                  <a:lnTo>
                    <a:pt x="0" y="2016887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4071" y="542924"/>
            <a:ext cx="2146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4814" algn="l"/>
              </a:tabLst>
            </a:pPr>
            <a:r>
              <a:rPr sz="1600" spc="-5" dirty="0">
                <a:solidFill>
                  <a:srgbClr val="001F5F"/>
                </a:solidFill>
              </a:rPr>
              <a:t>К</a:t>
            </a:r>
            <a:r>
              <a:rPr sz="1600" spc="-10" dirty="0">
                <a:solidFill>
                  <a:srgbClr val="001F5F"/>
                </a:solidFill>
              </a:rPr>
              <a:t>р</a:t>
            </a:r>
            <a:r>
              <a:rPr sz="1600" spc="-5" dirty="0">
                <a:solidFill>
                  <a:srgbClr val="001F5F"/>
                </a:solidFill>
              </a:rPr>
              <a:t>апиви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5" dirty="0">
                <a:solidFill>
                  <a:srgbClr val="001F5F"/>
                </a:solidFill>
              </a:rPr>
              <a:t>,</a:t>
            </a:r>
            <a:r>
              <a:rPr sz="1600" dirty="0">
                <a:solidFill>
                  <a:srgbClr val="001F5F"/>
                </a:solidFill>
              </a:rPr>
              <a:t> </a:t>
            </a:r>
            <a:r>
              <a:rPr sz="1600" spc="-90" dirty="0">
                <a:solidFill>
                  <a:srgbClr val="001F5F"/>
                </a:solidFill>
              </a:rPr>
              <a:t> </a:t>
            </a:r>
            <a:r>
              <a:rPr sz="1600" spc="-10" dirty="0">
                <a:solidFill>
                  <a:srgbClr val="001F5F"/>
                </a:solidFill>
              </a:rPr>
              <a:t>В.П</a:t>
            </a:r>
            <a:r>
              <a:rPr sz="1600" spc="-5" dirty="0">
                <a:solidFill>
                  <a:srgbClr val="001F5F"/>
                </a:solidFill>
              </a:rPr>
              <a:t>.</a:t>
            </a:r>
            <a:r>
              <a:rPr sz="1600" dirty="0">
                <a:solidFill>
                  <a:srgbClr val="001F5F"/>
                </a:solidFill>
              </a:rPr>
              <a:t>	Т</a:t>
            </a:r>
            <a:r>
              <a:rPr sz="1600" spc="-5" dirty="0">
                <a:solidFill>
                  <a:srgbClr val="001F5F"/>
                </a:solidFill>
              </a:rPr>
              <a:t>е</a:t>
            </a:r>
            <a:r>
              <a:rPr sz="1600" dirty="0">
                <a:solidFill>
                  <a:srgbClr val="001F5F"/>
                </a:solidFill>
              </a:rPr>
              <a:t>н</a:t>
            </a:r>
            <a:r>
              <a:rPr sz="1600" spc="-5" dirty="0">
                <a:solidFill>
                  <a:srgbClr val="001F5F"/>
                </a:solidFill>
              </a:rPr>
              <a:t>ь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6164071" y="786765"/>
            <a:ext cx="11156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48994" algn="l"/>
              </a:tabLst>
            </a:pP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Каравеллы </a:t>
            </a:r>
            <a:r>
              <a:rPr sz="1600" spc="-3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Роман	/ 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апиви</a:t>
            </a:r>
            <a:r>
              <a:rPr sz="1600" spc="5" dirty="0">
                <a:solidFill>
                  <a:srgbClr val="001F5F"/>
                </a:solidFill>
                <a:latin typeface="Palatino Linotype"/>
                <a:cs typeface="Palatino Linotype"/>
              </a:rPr>
              <a:t>н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7928" y="786765"/>
            <a:ext cx="10121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6385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1F5F"/>
                </a:solidFill>
                <a:latin typeface="Palatino Linotype"/>
                <a:cs typeface="Palatino Linotype"/>
              </a:rPr>
              <a:t>*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160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с</a:t>
            </a:r>
            <a:r>
              <a:rPr sz="1600" spc="-135" dirty="0">
                <a:solidFill>
                  <a:srgbClr val="001F5F"/>
                </a:solidFill>
                <a:latin typeface="Palatino Linotype"/>
                <a:cs typeface="Palatino Linotype"/>
              </a:rPr>
              <a:t>т+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:  В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л</a:t>
            </a:r>
            <a:r>
              <a:rPr sz="1600" spc="1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слав</a:t>
            </a:r>
            <a:endParaRPr sz="16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М.: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4071" y="1518666"/>
            <a:ext cx="214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8219" algn="l"/>
              </a:tabLst>
            </a:pPr>
            <a:r>
              <a:rPr sz="160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етс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к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ая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ли</a:t>
            </a:r>
            <a:r>
              <a:rPr sz="160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т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е</a:t>
            </a:r>
            <a:r>
              <a:rPr sz="1600" spc="-15" dirty="0">
                <a:solidFill>
                  <a:srgbClr val="001F5F"/>
                </a:solidFill>
                <a:latin typeface="Palatino Linotype"/>
                <a:cs typeface="Palatino Linotype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атур</a:t>
            </a: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4071" y="1762505"/>
            <a:ext cx="125603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6430" algn="l"/>
                <a:tab pos="923925" algn="l"/>
              </a:tabLst>
            </a:pPr>
            <a:r>
              <a:rPr sz="1600" dirty="0">
                <a:solidFill>
                  <a:srgbClr val="001F5F"/>
                </a:solidFill>
                <a:latin typeface="Palatino Linotype"/>
                <a:cs typeface="Palatino Linotype"/>
              </a:rPr>
              <a:t>2016.	</a:t>
            </a:r>
            <a:endParaRPr sz="1600" dirty="0"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</a:pP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95928" y="3507854"/>
            <a:ext cx="4932045" cy="111248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«Тень Каравеллы»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-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повесть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о военном и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послевоенном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детстве.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ней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говорится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о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первом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парусе,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о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первой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морской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карте, о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первой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победе. Эта книга о том, как </a:t>
            </a:r>
            <a:r>
              <a:rPr sz="140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 err="1">
                <a:solidFill>
                  <a:srgbClr val="001F5F"/>
                </a:solidFill>
                <a:latin typeface="Palatino Linotype"/>
                <a:cs typeface="Palatino Linotype"/>
              </a:rPr>
              <a:t>начинается</a:t>
            </a:r>
            <a:r>
              <a:rPr sz="1400" spc="114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13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lang="ru-RU" sz="1400" spc="-13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"</a:t>
            </a:r>
            <a:r>
              <a:rPr sz="1400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самое</a:t>
            </a:r>
            <a:r>
              <a:rPr sz="1400" spc="120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главное</a:t>
            </a:r>
            <a:r>
              <a:rPr sz="1400" spc="1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1400" spc="114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жизни</a:t>
            </a:r>
            <a:r>
              <a:rPr sz="1400" spc="1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настоящих</a:t>
            </a:r>
            <a:endParaRPr sz="1400" dirty="0">
              <a:latin typeface="Palatino Linotype"/>
              <a:cs typeface="Palatino Linotype"/>
            </a:endParaRPr>
          </a:p>
          <a:p>
            <a:pPr marL="92075" algn="just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«моряков,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Palatino Linotype"/>
                <a:cs typeface="Palatino Linotype"/>
              </a:rPr>
              <a:t>поэтов</a:t>
            </a:r>
            <a:r>
              <a:rPr sz="1400" spc="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dirty="0">
                <a:solidFill>
                  <a:srgbClr val="001F5F"/>
                </a:solidFill>
                <a:latin typeface="Palatino Linotype"/>
                <a:cs typeface="Palatino Linotype"/>
              </a:rPr>
              <a:t>и </a:t>
            </a:r>
            <a:r>
              <a:rPr sz="1400" spc="-5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путешественников</a:t>
            </a:r>
            <a:r>
              <a:rPr lang="ru-RU" sz="1400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"</a:t>
            </a:r>
            <a:r>
              <a:rPr sz="1400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1001</Words>
  <Application>Microsoft Office PowerPoint</Application>
  <PresentationFormat>Экран (16:9)</PresentationFormat>
  <Paragraphs>133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Крапивин,  Переулок  Лухманова  Роман /  Крапивин.-</vt:lpstr>
      <vt:lpstr>Крапивин,  В.П. Тень</vt:lpstr>
      <vt:lpstr>Крапивин, В.П.  Стража  Лопухастых островов *Текст+: Роман-сказка /  Владислав Крапивин.-</vt:lpstr>
      <vt:lpstr>Крапивин, В.П.  Острова и капитаны:  Хронометр. Граната *Текст+: Романы /  Владислав</vt:lpstr>
      <vt:lpstr>Крапивин,  Колыбельная</vt:lpstr>
      <vt:lpstr>Крапивин, В.П.</vt:lpstr>
      <vt:lpstr>Крапивин, Бабушкин внук</vt:lpstr>
      <vt:lpstr>Крапивин, В.П. «Бриг ,,Артемида“» *Текст+ /  Владислав Крапивин.-  М.: Детская</vt:lpstr>
      <vt:lpstr>Крапивин,  Бабочка  последняя *Текст+ /</vt:lpstr>
      <vt:lpstr>Крапивин,  Гваделорка:</vt:lpstr>
      <vt:lpstr>Слайд 18</vt:lpstr>
      <vt:lpstr>Слайд 19</vt:lpstr>
      <vt:lpstr>Слайд 20</vt:lpstr>
      <vt:lpstr>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ЦДБ</dc:creator>
  <cp:lastModifiedBy>СОШ Сажинская</cp:lastModifiedBy>
  <cp:revision>11</cp:revision>
  <dcterms:created xsi:type="dcterms:W3CDTF">2024-10-15T12:16:56Z</dcterms:created>
  <dcterms:modified xsi:type="dcterms:W3CDTF">2024-10-15T14:01:01Z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2024-10-15T00:00:00Z</vt:filetime>
  </property>
</Properties>
</file>