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76"/>
    <a:srgbClr val="FF579B"/>
    <a:srgbClr val="FFDDEB"/>
    <a:srgbClr val="FFC1DA"/>
    <a:srgbClr val="FFFA3F"/>
    <a:srgbClr val="F4EE00"/>
    <a:srgbClr val="5BD4FF"/>
    <a:srgbClr val="FF0066"/>
    <a:srgbClr val="F3F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4660"/>
  </p:normalViewPr>
  <p:slideViewPr>
    <p:cSldViewPr>
      <p:cViewPr>
        <p:scale>
          <a:sx n="95" d="100"/>
          <a:sy n="95" d="100"/>
        </p:scale>
        <p:origin x="-352" y="1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9D32CA-0512-44DC-B559-72B4DCD578A5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468972-1E04-43D4-9664-2AE3360306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3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616" y="3939902"/>
            <a:ext cx="8496944" cy="11315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Жизнь и творчество Владислава Петровича Крапивина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7812360" y="555526"/>
            <a:ext cx="864096" cy="28803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Начать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1590"/>
            <a:ext cx="557080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223120" y="217657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579B"/>
          </a:solidFill>
          <a:ln>
            <a:solidFill>
              <a:srgbClr val="FF579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называли и до сих пор часто называют Крапивина его ученики? </a:t>
            </a:r>
          </a:p>
        </p:txBody>
      </p:sp>
      <p:pic>
        <p:nvPicPr>
          <p:cNvPr id="8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3FCBA"/>
          </a:solidFill>
          <a:ln>
            <a:solidFill>
              <a:srgbClr val="F3FCBA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Командор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5BD4FF"/>
          </a:solidFill>
          <a:ln>
            <a:solidFill>
              <a:srgbClr val="5BD4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икл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фантастических повестей Владислава Крапивина, объединённых общей картиной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метавселенной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имеющей форму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FDDEB"/>
          </a:solidFill>
          <a:ln>
            <a:solidFill>
              <a:srgbClr val="FFDDE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глубине Великого Кристалла»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5BD4FF"/>
          </a:solidFill>
          <a:ln>
            <a:solidFill>
              <a:srgbClr val="5BD4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произведении В. П. Крапивина есть пересказанная по-другому сказка о Золушке?</a:t>
            </a:r>
          </a:p>
          <a:p>
            <a:pPr algn="ctr"/>
            <a:endParaRPr lang="ru-RU" dirty="0"/>
          </a:p>
        </p:txBody>
      </p:sp>
      <p:pic>
        <p:nvPicPr>
          <p:cNvPr id="8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FDDEB"/>
          </a:solidFill>
          <a:ln>
            <a:solidFill>
              <a:srgbClr val="FFDDE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5BD4FF"/>
          </a:solidFill>
          <a:ln>
            <a:solidFill>
              <a:srgbClr val="5BD4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были родители В. Крапивина?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FDDEB"/>
          </a:solidFill>
          <a:ln>
            <a:solidFill>
              <a:srgbClr val="FFDDE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5BD4FF"/>
          </a:solidFill>
          <a:ln>
            <a:solidFill>
              <a:srgbClr val="5BD4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произведение описано:</a:t>
            </a:r>
          </a:p>
          <a:p>
            <a:pPr algn="ctr"/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детском лагере отдыха решили устроить турнир лучников, Володе 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Новосёлову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достался в оруженосцы ничем не примечательный Кашка из младшего отряда. Володя сначала даже расстроился. Но не отказываться же из-за этого от рыцарского турнира! А потом оказалось, что Кашка – настоящий друг, а в настоящей дружбе возраст значения не имеет.</a:t>
            </a:r>
          </a:p>
        </p:txBody>
      </p:sp>
      <p:pic>
        <p:nvPicPr>
          <p:cNvPr id="8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ая выноска 12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FDDEB"/>
          </a:solidFill>
          <a:ln>
            <a:solidFill>
              <a:srgbClr val="FFDDE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«Оруженосец Кашка»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5BD4FF"/>
          </a:solidFill>
          <a:ln>
            <a:solidFill>
              <a:srgbClr val="5BD4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Экранизация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"Дети синего фламинго" год?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FDDEB"/>
          </a:solidFill>
          <a:ln>
            <a:solidFill>
              <a:srgbClr val="FFDDE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2010 год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273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6</a:t>
            </a: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5BD4FF"/>
          </a:solidFill>
          <a:ln>
            <a:solidFill>
              <a:srgbClr val="5BD4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 шутит: «Мне всегда…. лет»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115616" y="2303845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FDDEB"/>
          </a:solidFill>
          <a:ln>
            <a:solidFill>
              <a:srgbClr val="FFDDE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5BD4FF"/>
          </a:solidFill>
          <a:ln>
            <a:solidFill>
              <a:srgbClr val="5BD4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На эмблеме «Каравеллы» - три красных треугольника. Из чего они были сделаны?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FDDEB"/>
          </a:solidFill>
          <a:ln>
            <a:solidFill>
              <a:srgbClr val="FFDDE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Пионерские галстуки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5BD4FF"/>
          </a:solidFill>
          <a:ln>
            <a:solidFill>
              <a:srgbClr val="5BD4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В. Крапивина есть сборник, где собраны его стихи, начиная с детских лет. Как он называется?</a:t>
            </a: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FDDEB"/>
          </a:solidFill>
          <a:ln>
            <a:solidFill>
              <a:srgbClr val="FFDDE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«Синий краб»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FA3F"/>
          </a:solidFill>
          <a:ln>
            <a:solidFill>
              <a:srgbClr val="F4EE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В какой стране издано 26-томное издание «Избранные сочинения русских писателей для подростков», в котором два тома целиком представлены только произведениями В. Крапивина?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 Японии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11210"/>
            <a:ext cx="4320000" cy="432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ирог 17"/>
          <p:cNvSpPr/>
          <p:nvPr/>
        </p:nvSpPr>
        <p:spPr>
          <a:xfrm>
            <a:off x="1012929" y="651210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ирог 19"/>
          <p:cNvSpPr/>
          <p:nvPr/>
        </p:nvSpPr>
        <p:spPr>
          <a:xfrm rot="19772431" flipH="1">
            <a:off x="1012929" y="627758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ирог 20"/>
          <p:cNvSpPr/>
          <p:nvPr/>
        </p:nvSpPr>
        <p:spPr>
          <a:xfrm rot="2691491">
            <a:off x="1034345" y="651209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ирог 21"/>
          <p:cNvSpPr/>
          <p:nvPr/>
        </p:nvSpPr>
        <p:spPr>
          <a:xfrm rot="10800000">
            <a:off x="1034344" y="663333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ирог 22"/>
          <p:cNvSpPr/>
          <p:nvPr/>
        </p:nvSpPr>
        <p:spPr>
          <a:xfrm rot="18963544">
            <a:off x="1007543" y="650097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ирог 23"/>
          <p:cNvSpPr/>
          <p:nvPr/>
        </p:nvSpPr>
        <p:spPr>
          <a:xfrm rot="13527748">
            <a:off x="1012929" y="663331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ирог 24"/>
          <p:cNvSpPr/>
          <p:nvPr/>
        </p:nvSpPr>
        <p:spPr>
          <a:xfrm rot="5400000">
            <a:off x="1007542" y="627758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ирог 25"/>
          <p:cNvSpPr/>
          <p:nvPr/>
        </p:nvSpPr>
        <p:spPr>
          <a:xfrm rot="17967628">
            <a:off x="1012929" y="650097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27" name="Пирог 26"/>
          <p:cNvSpPr/>
          <p:nvPr/>
        </p:nvSpPr>
        <p:spPr>
          <a:xfrm rot="20842600">
            <a:off x="1034344" y="627758"/>
            <a:ext cx="3240000" cy="3240000"/>
          </a:xfrm>
          <a:prstGeom prst="pie">
            <a:avLst>
              <a:gd name="adj1" fmla="val 0"/>
              <a:gd name="adj2" fmla="val 865399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ирог 27"/>
          <p:cNvSpPr/>
          <p:nvPr/>
        </p:nvSpPr>
        <p:spPr>
          <a:xfrm rot="1837333">
            <a:off x="1023302" y="638107"/>
            <a:ext cx="3240000" cy="3240000"/>
          </a:xfrm>
          <a:prstGeom prst="pie">
            <a:avLst>
              <a:gd name="adj1" fmla="val 0"/>
              <a:gd name="adj2" fmla="val 865399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ирог 28"/>
          <p:cNvSpPr/>
          <p:nvPr/>
        </p:nvSpPr>
        <p:spPr>
          <a:xfrm rot="4522534">
            <a:off x="1034345" y="627758"/>
            <a:ext cx="3240000" cy="3240000"/>
          </a:xfrm>
          <a:prstGeom prst="pie">
            <a:avLst>
              <a:gd name="adj1" fmla="val 0"/>
              <a:gd name="adj2" fmla="val 865399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ирог 29"/>
          <p:cNvSpPr/>
          <p:nvPr/>
        </p:nvSpPr>
        <p:spPr>
          <a:xfrm rot="7218931">
            <a:off x="1023302" y="638107"/>
            <a:ext cx="3240000" cy="3240000"/>
          </a:xfrm>
          <a:prstGeom prst="pie">
            <a:avLst>
              <a:gd name="adj1" fmla="val 0"/>
              <a:gd name="adj2" fmla="val 865399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ирог 30"/>
          <p:cNvSpPr/>
          <p:nvPr/>
        </p:nvSpPr>
        <p:spPr>
          <a:xfrm rot="9897969">
            <a:off x="1026119" y="644302"/>
            <a:ext cx="3240000" cy="3240000"/>
          </a:xfrm>
          <a:prstGeom prst="pie">
            <a:avLst>
              <a:gd name="adj1" fmla="val 0"/>
              <a:gd name="adj2" fmla="val 865399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ирог 31"/>
          <p:cNvSpPr/>
          <p:nvPr/>
        </p:nvSpPr>
        <p:spPr>
          <a:xfrm rot="12560533">
            <a:off x="1024567" y="665004"/>
            <a:ext cx="3240000" cy="3240000"/>
          </a:xfrm>
          <a:prstGeom prst="pie">
            <a:avLst>
              <a:gd name="adj1" fmla="val 0"/>
              <a:gd name="adj2" fmla="val 865399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ирог 32"/>
          <p:cNvSpPr/>
          <p:nvPr/>
        </p:nvSpPr>
        <p:spPr>
          <a:xfrm rot="15326869">
            <a:off x="1007543" y="653993"/>
            <a:ext cx="3240000" cy="3240000"/>
          </a:xfrm>
          <a:prstGeom prst="pie">
            <a:avLst>
              <a:gd name="adj1" fmla="val 0"/>
              <a:gd name="adj2" fmla="val 865399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ирог 33"/>
          <p:cNvSpPr/>
          <p:nvPr/>
        </p:nvSpPr>
        <p:spPr>
          <a:xfrm rot="17067506">
            <a:off x="1040824" y="642606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35" name="Пирог 34"/>
          <p:cNvSpPr/>
          <p:nvPr/>
        </p:nvSpPr>
        <p:spPr>
          <a:xfrm rot="19862868">
            <a:off x="1040824" y="643656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36" name="Пирог 35"/>
          <p:cNvSpPr/>
          <p:nvPr/>
        </p:nvSpPr>
        <p:spPr>
          <a:xfrm rot="855748">
            <a:off x="1034344" y="659889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37" name="Пирог 36"/>
          <p:cNvSpPr/>
          <p:nvPr/>
        </p:nvSpPr>
        <p:spPr>
          <a:xfrm rot="3536728">
            <a:off x="1012137" y="670304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 rot="6279515">
            <a:off x="988842" y="684265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 rot="8999835">
            <a:off x="1034343" y="650097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40" name="Пирог 39"/>
          <p:cNvSpPr/>
          <p:nvPr/>
        </p:nvSpPr>
        <p:spPr>
          <a:xfrm rot="11690058">
            <a:off x="988841" y="650097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F4E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41" name="Пирог 40"/>
          <p:cNvSpPr/>
          <p:nvPr/>
        </p:nvSpPr>
        <p:spPr>
          <a:xfrm rot="14380097">
            <a:off x="1023301" y="638350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07544" y="651210"/>
            <a:ext cx="3240000" cy="324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 rot="20049689">
            <a:off x="1705980" y="266807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808612">
            <a:off x="3214590" y="270792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3927359">
            <a:off x="4182625" y="1279099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7003559">
            <a:off x="4160308" y="2719259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4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9350772">
            <a:off x="3167279" y="3712072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2031091">
            <a:off x="1718513" y="3728516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6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4559079">
            <a:off x="672147" y="2735563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7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7673110">
            <a:off x="698291" y="120521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0" name="Овал 49">
            <a:hlinkClick r:id="rId2" action="ppaction://hlinksldjump"/>
          </p:cNvPr>
          <p:cNvSpPr/>
          <p:nvPr/>
        </p:nvSpPr>
        <p:spPr>
          <a:xfrm>
            <a:off x="5843564" y="295096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1" name="Овал 50">
            <a:hlinkClick r:id="rId3" action="ppaction://hlinksldjump"/>
          </p:cNvPr>
          <p:cNvSpPr/>
          <p:nvPr/>
        </p:nvSpPr>
        <p:spPr>
          <a:xfrm>
            <a:off x="5843564" y="864896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2" name="Овал 51">
            <a:hlinkClick r:id="rId4" action="ppaction://hlinksldjump"/>
          </p:cNvPr>
          <p:cNvSpPr/>
          <p:nvPr/>
        </p:nvSpPr>
        <p:spPr>
          <a:xfrm>
            <a:off x="5843564" y="1434696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3" name="Овал 52">
            <a:hlinkClick r:id="rId5" action="ppaction://hlinksldjump"/>
          </p:cNvPr>
          <p:cNvSpPr/>
          <p:nvPr/>
        </p:nvSpPr>
        <p:spPr>
          <a:xfrm>
            <a:off x="5843564" y="2004496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4" name="Овал 53">
            <a:hlinkClick r:id="rId6" action="ppaction://hlinksldjump"/>
          </p:cNvPr>
          <p:cNvSpPr/>
          <p:nvPr/>
        </p:nvSpPr>
        <p:spPr>
          <a:xfrm>
            <a:off x="5843564" y="2574296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5" name="Овал 54">
            <a:hlinkClick r:id="rId7" action="ppaction://hlinksldjump"/>
          </p:cNvPr>
          <p:cNvSpPr/>
          <p:nvPr/>
        </p:nvSpPr>
        <p:spPr>
          <a:xfrm>
            <a:off x="5843564" y="3144096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6" name="Овал 55">
            <a:hlinkClick r:id="rId8" action="ppaction://hlinksldjump"/>
          </p:cNvPr>
          <p:cNvSpPr/>
          <p:nvPr/>
        </p:nvSpPr>
        <p:spPr>
          <a:xfrm>
            <a:off x="5843564" y="3713896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7" name="Овал 56">
            <a:hlinkClick r:id="rId9" action="ppaction://hlinksldjump"/>
          </p:cNvPr>
          <p:cNvSpPr/>
          <p:nvPr/>
        </p:nvSpPr>
        <p:spPr>
          <a:xfrm>
            <a:off x="5843564" y="4283693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8" name="Овал 57">
            <a:hlinkClick r:id="rId10" action="ppaction://hlinksldjump"/>
          </p:cNvPr>
          <p:cNvSpPr/>
          <p:nvPr/>
        </p:nvSpPr>
        <p:spPr>
          <a:xfrm>
            <a:off x="6995692" y="307219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9" name="Овал 58">
            <a:hlinkClick r:id="rId11" action="ppaction://hlinksldjump"/>
          </p:cNvPr>
          <p:cNvSpPr/>
          <p:nvPr/>
        </p:nvSpPr>
        <p:spPr>
          <a:xfrm>
            <a:off x="6995692" y="877019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0" name="Овал 59">
            <a:hlinkClick r:id="rId12" action="ppaction://hlinksldjump"/>
          </p:cNvPr>
          <p:cNvSpPr/>
          <p:nvPr/>
        </p:nvSpPr>
        <p:spPr>
          <a:xfrm>
            <a:off x="6995692" y="1446819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1" name="Овал 60">
            <a:hlinkClick r:id="rId13" action="ppaction://hlinksldjump"/>
          </p:cNvPr>
          <p:cNvSpPr/>
          <p:nvPr/>
        </p:nvSpPr>
        <p:spPr>
          <a:xfrm>
            <a:off x="6995692" y="2016619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2" name="Овал 61">
            <a:hlinkClick r:id="rId14" action="ppaction://hlinksldjump"/>
          </p:cNvPr>
          <p:cNvSpPr/>
          <p:nvPr/>
        </p:nvSpPr>
        <p:spPr>
          <a:xfrm>
            <a:off x="6995692" y="2586419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3" name="Овал 62">
            <a:hlinkClick r:id="rId15" action="ppaction://hlinksldjump"/>
          </p:cNvPr>
          <p:cNvSpPr/>
          <p:nvPr/>
        </p:nvSpPr>
        <p:spPr>
          <a:xfrm>
            <a:off x="6995692" y="3156219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4" name="Овал 63">
            <a:hlinkClick r:id="rId16" action="ppaction://hlinksldjump"/>
          </p:cNvPr>
          <p:cNvSpPr/>
          <p:nvPr/>
        </p:nvSpPr>
        <p:spPr>
          <a:xfrm>
            <a:off x="6995692" y="3726019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5" name="Овал 64">
            <a:hlinkClick r:id="rId17" action="ppaction://hlinksldjump"/>
          </p:cNvPr>
          <p:cNvSpPr/>
          <p:nvPr/>
        </p:nvSpPr>
        <p:spPr>
          <a:xfrm>
            <a:off x="6995692" y="4295816"/>
            <a:ext cx="540000" cy="54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6" name="Овал 65">
            <a:hlinkClick r:id="rId18" action="ppaction://hlinksldjump"/>
          </p:cNvPr>
          <p:cNvSpPr/>
          <p:nvPr/>
        </p:nvSpPr>
        <p:spPr>
          <a:xfrm>
            <a:off x="8147820" y="295096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7" name="Овал 66">
            <a:hlinkClick r:id="rId19" action="ppaction://hlinksldjump"/>
          </p:cNvPr>
          <p:cNvSpPr/>
          <p:nvPr/>
        </p:nvSpPr>
        <p:spPr>
          <a:xfrm>
            <a:off x="8147820" y="864896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8" name="Овал 67">
            <a:hlinkClick r:id="rId20" action="ppaction://hlinksldjump"/>
          </p:cNvPr>
          <p:cNvSpPr/>
          <p:nvPr/>
        </p:nvSpPr>
        <p:spPr>
          <a:xfrm>
            <a:off x="8147820" y="1434696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9" name="Овал 68">
            <a:hlinkClick r:id="rId21" action="ppaction://hlinksldjump"/>
          </p:cNvPr>
          <p:cNvSpPr/>
          <p:nvPr/>
        </p:nvSpPr>
        <p:spPr>
          <a:xfrm>
            <a:off x="8147820" y="2004496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0" name="Овал 69">
            <a:hlinkClick r:id="rId22" action="ppaction://hlinksldjump"/>
          </p:cNvPr>
          <p:cNvSpPr/>
          <p:nvPr/>
        </p:nvSpPr>
        <p:spPr>
          <a:xfrm>
            <a:off x="8147820" y="2574296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1" name="Овал 70">
            <a:hlinkClick r:id="rId23" action="ppaction://hlinksldjump"/>
          </p:cNvPr>
          <p:cNvSpPr/>
          <p:nvPr/>
        </p:nvSpPr>
        <p:spPr>
          <a:xfrm>
            <a:off x="8147820" y="3144096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2" name="Овал 71">
            <a:hlinkClick r:id="rId24" action="ppaction://hlinksldjump"/>
          </p:cNvPr>
          <p:cNvSpPr/>
          <p:nvPr/>
        </p:nvSpPr>
        <p:spPr>
          <a:xfrm>
            <a:off x="8147820" y="3713896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3" name="Овал 72">
            <a:hlinkClick r:id="rId25" action="ppaction://hlinksldjump"/>
          </p:cNvPr>
          <p:cNvSpPr/>
          <p:nvPr/>
        </p:nvSpPr>
        <p:spPr>
          <a:xfrm>
            <a:off x="8147820" y="4283693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stCxn id="4" idx="7"/>
            <a:endCxn id="4" idx="3"/>
          </p:cNvCxnSpPr>
          <p:nvPr/>
        </p:nvCxnSpPr>
        <p:spPr>
          <a:xfrm flipH="1">
            <a:off x="1100193" y="743859"/>
            <a:ext cx="3054702" cy="30547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2"/>
            <a:endCxn id="4" idx="6"/>
          </p:cNvCxnSpPr>
          <p:nvPr/>
        </p:nvCxnSpPr>
        <p:spPr>
          <a:xfrm>
            <a:off x="467544" y="2271210"/>
            <a:ext cx="43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1"/>
            <a:endCxn id="4" idx="5"/>
          </p:cNvCxnSpPr>
          <p:nvPr/>
        </p:nvCxnSpPr>
        <p:spPr>
          <a:xfrm>
            <a:off x="1100193" y="743859"/>
            <a:ext cx="3054702" cy="30547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244402" y="1476404"/>
            <a:ext cx="2797455" cy="1610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812314" y="877152"/>
            <a:ext cx="1616437" cy="2794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235733" y="713025"/>
            <a:ext cx="830654" cy="3085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40" idx="0"/>
          </p:cNvCxnSpPr>
          <p:nvPr/>
        </p:nvCxnSpPr>
        <p:spPr>
          <a:xfrm>
            <a:off x="1042835" y="1855337"/>
            <a:ext cx="3151422" cy="833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1244402" y="1476404"/>
            <a:ext cx="2772602" cy="1610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034343" y="1887753"/>
            <a:ext cx="3159914" cy="8011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ирог 18"/>
          <p:cNvSpPr/>
          <p:nvPr/>
        </p:nvSpPr>
        <p:spPr>
          <a:xfrm rot="16200000">
            <a:off x="1007544" y="663334"/>
            <a:ext cx="3240000" cy="3240000"/>
          </a:xfrm>
          <a:prstGeom prst="pie">
            <a:avLst>
              <a:gd name="adj1" fmla="val 0"/>
              <a:gd name="adj2" fmla="val 93624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>
            <a:off x="1812314" y="915690"/>
            <a:ext cx="1616437" cy="27563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4" idx="0"/>
            <a:endCxn id="4" idx="4"/>
          </p:cNvCxnSpPr>
          <p:nvPr/>
        </p:nvCxnSpPr>
        <p:spPr>
          <a:xfrm>
            <a:off x="2627544" y="111210"/>
            <a:ext cx="0" cy="432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2235733" y="743859"/>
            <a:ext cx="830654" cy="3054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Овал 111"/>
          <p:cNvSpPr/>
          <p:nvPr/>
        </p:nvSpPr>
        <p:spPr>
          <a:xfrm>
            <a:off x="2181497" y="1812897"/>
            <a:ext cx="902863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9" name="Группа 118"/>
          <p:cNvGrpSpPr/>
          <p:nvPr/>
        </p:nvGrpSpPr>
        <p:grpSpPr>
          <a:xfrm>
            <a:off x="2303544" y="903298"/>
            <a:ext cx="653385" cy="2728398"/>
            <a:chOff x="2303544" y="1131590"/>
            <a:chExt cx="653385" cy="2728398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2308929" y="1131590"/>
              <a:ext cx="648000" cy="1688199"/>
              <a:chOff x="2308929" y="1143982"/>
              <a:chExt cx="648000" cy="1688199"/>
            </a:xfrm>
          </p:grpSpPr>
          <p:sp>
            <p:nvSpPr>
              <p:cNvPr id="114" name="Стрелка вверх 113"/>
              <p:cNvSpPr/>
              <p:nvPr/>
            </p:nvSpPr>
            <p:spPr>
              <a:xfrm>
                <a:off x="2400813" y="1143982"/>
                <a:ext cx="484632" cy="1329510"/>
              </a:xfrm>
              <a:prstGeom prst="upArrow">
                <a:avLst>
                  <a:gd name="adj1" fmla="val 50000"/>
                  <a:gd name="adj2" fmla="val 84941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2308929" y="2184181"/>
                <a:ext cx="648000" cy="64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6" name="Группа 115"/>
            <p:cNvGrpSpPr/>
            <p:nvPr/>
          </p:nvGrpSpPr>
          <p:grpSpPr>
            <a:xfrm rot="10800000">
              <a:off x="2303544" y="2171789"/>
              <a:ext cx="648000" cy="1688199"/>
              <a:chOff x="2308929" y="1143982"/>
              <a:chExt cx="648000" cy="1688199"/>
            </a:xfrm>
          </p:grpSpPr>
          <p:sp>
            <p:nvSpPr>
              <p:cNvPr id="117" name="Стрелка вверх 116"/>
              <p:cNvSpPr/>
              <p:nvPr/>
            </p:nvSpPr>
            <p:spPr>
              <a:xfrm>
                <a:off x="2400813" y="1143982"/>
                <a:ext cx="484632" cy="1329510"/>
              </a:xfrm>
              <a:prstGeom prst="upArrow">
                <a:avLst>
                  <a:gd name="adj1" fmla="val 50000"/>
                  <a:gd name="adj2" fmla="val 84941"/>
                </a:avLst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2308929" y="2184181"/>
                <a:ext cx="648000" cy="64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2" name="Стрелка вверх 81"/>
          <p:cNvSpPr/>
          <p:nvPr/>
        </p:nvSpPr>
        <p:spPr>
          <a:xfrm>
            <a:off x="2408744" y="915079"/>
            <a:ext cx="484632" cy="1329510"/>
          </a:xfrm>
          <a:prstGeom prst="upArrow">
            <a:avLst>
              <a:gd name="adj1" fmla="val 50000"/>
              <a:gd name="adj2" fmla="val 84941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8637" y="4483087"/>
            <a:ext cx="458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Чтобы стрелка начала крутиться и чтобы остановилась – кликни по ней.</a:t>
            </a:r>
            <a:endParaRPr lang="ru-RU" dirty="0"/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536305" y="-49335"/>
            <a:ext cx="700006" cy="657745"/>
          </a:xfrm>
          <a:prstGeom prst="mathMultiply">
            <a:avLst/>
          </a:prstGeom>
          <a:solidFill>
            <a:srgbClr val="FF57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107504" y="66805"/>
            <a:ext cx="420710" cy="416714"/>
          </a:xfrm>
          <a:prstGeom prst="actionButtonInformation">
            <a:avLst/>
          </a:prstGeom>
          <a:solidFill>
            <a:srgbClr val="FF57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0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2" grpId="0" animBg="1"/>
      <p:bldP spid="8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FA3F"/>
          </a:solidFill>
          <a:ln>
            <a:solidFill>
              <a:srgbClr val="F4EE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литературную премию получил В. Крапивин за создание фантастических произведений?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Орден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«Рыцарь фантастики» им. Игоря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Халымбаджи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5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FA3F"/>
          </a:solidFill>
          <a:ln>
            <a:solidFill>
              <a:srgbClr val="F4EE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Какое имя носит тряпичный заяц - талисман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В.Крапивина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ctr"/>
            <a:endParaRPr lang="ru-RU" dirty="0"/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Митька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043608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FA3F"/>
          </a:solidFill>
          <a:ln>
            <a:solidFill>
              <a:srgbClr val="F4EE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Кем мечтал стать Владислав Крапивин в юности?</a:t>
            </a: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Моряком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3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FA3F"/>
          </a:solidFill>
          <a:ln>
            <a:solidFill>
              <a:srgbClr val="F4EE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произведения взяты строки?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"Острова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как люди. Люди — как острова. Мало увидеть остров в океане и обозначить его координаты. Надо знать, что в его глубине. Надо изучать долго и старательно. Лишь тогда можно сказать: открыл".</a:t>
            </a: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Острова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и капитаны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0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6</a:t>
            </a: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FA3F"/>
          </a:solidFill>
          <a:ln>
            <a:solidFill>
              <a:srgbClr val="F4EE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Кто чаще всего является героям произведений В. Крапивина?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Мальчики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6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836168" y="411510"/>
            <a:ext cx="7920880" cy="1639576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FA3F"/>
          </a:solidFill>
          <a:ln>
            <a:solidFill>
              <a:srgbClr val="F4EE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 </a:t>
            </a:r>
            <a:r>
              <a:rPr lang="ru-RU" sz="1200" b="1" i="1" dirty="0">
                <a:solidFill>
                  <a:srgbClr val="002060"/>
                </a:solidFill>
              </a:rPr>
              <a:t>В каком произведении В. П. Крапивина говорится о картине? Как она называлась?</a:t>
            </a:r>
          </a:p>
          <a:p>
            <a:r>
              <a:rPr lang="ru-RU" sz="1200" b="1" i="1" dirty="0">
                <a:solidFill>
                  <a:srgbClr val="002060"/>
                </a:solidFill>
              </a:rPr>
              <a:t>«Картина висела почти напротив двери, невысоко то пола, и походила на узкое окно, окружённое коричневыми лаковыми карнизами. На картине был стиснутый бесконечно высокими скалами пролив. Среди скал металась птичья стая, а по зеленоватой воде уходил корабль с тёмными, наполовину убранными парусами…»</a:t>
            </a:r>
          </a:p>
          <a:p>
            <a:pPr algn="ctr"/>
            <a:endParaRPr lang="ru-RU" dirty="0"/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«Путь в неведомое». «Журавлёнок и молнии».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6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4EE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8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FA3F"/>
          </a:solidFill>
          <a:ln>
            <a:solidFill>
              <a:srgbClr val="F4EE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Проекты яхт класса «штурман» и «</a:t>
            </a:r>
            <a:r>
              <a:rPr lang="ru-RU" b="1" i="1" dirty="0" err="1">
                <a:solidFill>
                  <a:srgbClr val="002060"/>
                </a:solidFill>
              </a:rPr>
              <a:t>кэч»были</a:t>
            </a:r>
            <a:r>
              <a:rPr lang="ru-RU" b="1" i="1" dirty="0">
                <a:solidFill>
                  <a:srgbClr val="002060"/>
                </a:solidFill>
              </a:rPr>
              <a:t> разработаны Крапивиным. Какая яхта этого класса была первой спущена на воду?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Яхта «Экватор»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4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3FCBA"/>
          </a:solidFill>
          <a:ln>
            <a:solidFill>
              <a:srgbClr val="F3FCBA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Г. Тюмень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579B"/>
          </a:solidFill>
          <a:ln>
            <a:solidFill>
              <a:srgbClr val="FF579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7762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родился Владислав Крапивин</a:t>
            </a:r>
            <a:r>
              <a:rPr lang="ru-RU" b="1" i="1" dirty="0" smtClean="0"/>
              <a:t>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9956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579B"/>
          </a:solidFill>
          <a:ln>
            <a:solidFill>
              <a:srgbClr val="FF579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3FCBA"/>
          </a:solidFill>
          <a:ln>
            <a:solidFill>
              <a:srgbClr val="F3FCBA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Каравелла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5656" y="277628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детской организации, созданной Крапивиным, которой он руководил в течение 30 лет?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225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579B"/>
          </a:solidFill>
          <a:ln>
            <a:solidFill>
              <a:srgbClr val="FF579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3FCBA"/>
          </a:solidFill>
          <a:ln>
            <a:solidFill>
              <a:srgbClr val="F3FCBA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Рейс Ориона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5656" y="27762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первая книга, выпущенная в 1962 году?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248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579B"/>
          </a:solidFill>
          <a:ln>
            <a:solidFill>
              <a:srgbClr val="FF579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3FCBA"/>
          </a:solidFill>
          <a:ln>
            <a:solidFill>
              <a:srgbClr val="F3FCBA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г</a:t>
            </a:r>
            <a:r>
              <a:rPr lang="ru-RU" sz="2400" b="1" i="1" dirty="0" smtClean="0">
                <a:solidFill>
                  <a:srgbClr val="002060"/>
                </a:solidFill>
              </a:rPr>
              <a:t>. Екатеринбург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0463" y="54762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существует Международная детская премия им. В.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Крапивина</a:t>
            </a:r>
            <a:r>
              <a:rPr lang="ru-RU" b="1" i="1" dirty="0" smtClean="0"/>
              <a:t>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721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579B"/>
          </a:solidFill>
          <a:ln>
            <a:solidFill>
              <a:srgbClr val="FF579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произведения эти строки?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Раскалил закат на небе угли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размаха на реку обрушил.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глядится в воду древний Углич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тёмно-красной церковью – игрушкой…</a:t>
            </a:r>
          </a:p>
          <a:p>
            <a:pPr algn="ctr"/>
            <a:endParaRPr lang="ru-RU" dirty="0"/>
          </a:p>
        </p:txBody>
      </p:sp>
      <p:pic>
        <p:nvPicPr>
          <p:cNvPr id="8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3FCBA"/>
          </a:solidFill>
          <a:ln>
            <a:solidFill>
              <a:srgbClr val="F3FCBA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Выстрел с монитора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6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6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579B"/>
          </a:solidFill>
          <a:ln>
            <a:solidFill>
              <a:srgbClr val="FF579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Как называлась пьеса, которую ставили третьеклассники вместе с Джонни («Мушкетёр и фея»)?</a:t>
            </a:r>
          </a:p>
        </p:txBody>
      </p:sp>
      <p:pic>
        <p:nvPicPr>
          <p:cNvPr id="8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3FCBA"/>
          </a:solidFill>
          <a:ln>
            <a:solidFill>
              <a:srgbClr val="F3FCBA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«Федя Мудрецов и дракон Горыныч» («Федя и Змей Горыныч»).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77628"/>
            <a:ext cx="540000" cy="540000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7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971600" y="242518"/>
            <a:ext cx="7920880" cy="1681160"/>
          </a:xfrm>
          <a:prstGeom prst="snip2DiagRect">
            <a:avLst>
              <a:gd name="adj1" fmla="val 0"/>
              <a:gd name="adj2" fmla="val 36420"/>
            </a:avLst>
          </a:prstGeom>
          <a:solidFill>
            <a:srgbClr val="FF579B"/>
          </a:solidFill>
          <a:ln>
            <a:solidFill>
              <a:srgbClr val="FF579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назывались говорящие существа из произведения «Голубятня на желтой поляне», которые умели давать советы и предсказывать будущее?</a:t>
            </a:r>
          </a:p>
          <a:p>
            <a:pPr algn="ctr"/>
            <a:endParaRPr lang="ru-RU" dirty="0"/>
          </a:p>
        </p:txBody>
      </p:sp>
      <p:pic>
        <p:nvPicPr>
          <p:cNvPr id="8" name="Picture 2" descr="https://fsd.kopilkaurokov.ru/uploads/user_file_54d60f281db88/vnieklassnoie-mieropriiatiie-po-matiematikie-polie-chudies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60" y="2051086"/>
            <a:ext cx="2431272" cy="30037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srgbClr val="7030A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1043608" y="2283718"/>
            <a:ext cx="3168352" cy="1800200"/>
          </a:xfrm>
          <a:prstGeom prst="wedgeRectCallout">
            <a:avLst>
              <a:gd name="adj1" fmla="val 74300"/>
              <a:gd name="adj2" fmla="val -4599"/>
            </a:avLst>
          </a:prstGeom>
          <a:solidFill>
            <a:srgbClr val="F3FCBA"/>
          </a:solidFill>
          <a:ln>
            <a:solidFill>
              <a:srgbClr val="F3FCBA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Бормотунчики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658445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Для проверки кликните по фигурке ведущего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03578"/>
            <a:ext cx="864351" cy="8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7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2308</TotalTime>
  <Words>676</Words>
  <Application>Microsoft Office PowerPoint</Application>
  <PresentationFormat>Экран (16:9)</PresentationFormat>
  <Paragraphs>137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DKI</cp:lastModifiedBy>
  <cp:revision>48</cp:revision>
  <dcterms:created xsi:type="dcterms:W3CDTF">2023-01-16T07:46:26Z</dcterms:created>
  <dcterms:modified xsi:type="dcterms:W3CDTF">2024-10-15T10:41:45Z</dcterms:modified>
</cp:coreProperties>
</file>