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5F2-6DAA-42FB-9B3B-37B94821B153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4A62F90-8C9A-4821-9F81-E4D9594DA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5F2-6DAA-42FB-9B3B-37B94821B153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2F90-8C9A-4821-9F81-E4D9594DA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0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5F2-6DAA-42FB-9B3B-37B94821B153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2F90-8C9A-4821-9F81-E4D9594DA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7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5F2-6DAA-42FB-9B3B-37B94821B153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2F90-8C9A-4821-9F81-E4D9594DA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3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DF3B5F2-6DAA-42FB-9B3B-37B94821B153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4A62F90-8C9A-4821-9F81-E4D9594DA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7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5F2-6DAA-42FB-9B3B-37B94821B153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2F90-8C9A-4821-9F81-E4D9594DA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1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5F2-6DAA-42FB-9B3B-37B94821B153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2F90-8C9A-4821-9F81-E4D9594DA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7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5F2-6DAA-42FB-9B3B-37B94821B153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2F90-8C9A-4821-9F81-E4D9594DA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2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5F2-6DAA-42FB-9B3B-37B94821B153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2F90-8C9A-4821-9F81-E4D9594DA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8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5F2-6DAA-42FB-9B3B-37B94821B153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2F90-8C9A-4821-9F81-E4D9594DA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6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B5F2-6DAA-42FB-9B3B-37B94821B153}" type="datetimeFigureOut">
              <a:rPr lang="ru-RU" smtClean="0"/>
              <a:t>13.10.2024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2F90-8C9A-4821-9F81-E4D9594DA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3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DF3B5F2-6DAA-42FB-9B3B-37B94821B153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4A62F90-8C9A-4821-9F81-E4D9594DA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5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4000" b="1" dirty="0"/>
              <a:t>Владислав  Крапивин</a:t>
            </a:r>
            <a:br>
              <a:rPr lang="ru-RU" altLang="ru-RU" sz="4000" b="1" dirty="0"/>
            </a:br>
            <a:r>
              <a:rPr lang="ru-RU" altLang="ru-RU" sz="4000" b="1" dirty="0"/>
              <a:t>знакомимся с автором</a:t>
            </a:r>
          </a:p>
        </p:txBody>
      </p:sp>
      <p:pic>
        <p:nvPicPr>
          <p:cNvPr id="614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7231"/>
            <a:ext cx="6586538" cy="370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32" y="220811"/>
            <a:ext cx="5648293" cy="26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9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288" y="134939"/>
            <a:ext cx="8229600" cy="2808287"/>
          </a:xfrm>
        </p:spPr>
        <p:txBody>
          <a:bodyPr rtlCol="0"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000" b="1" dirty="0">
                <a:latin typeface="+mj-lt"/>
              </a:rPr>
              <a:t> По окончании школы, в 1956 году, 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000" b="1" dirty="0">
                <a:latin typeface="+mj-lt"/>
              </a:rPr>
              <a:t>Крапивин поступил на 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000" b="1" dirty="0">
                <a:solidFill>
                  <a:srgbClr val="0070C0"/>
                </a:solidFill>
                <a:latin typeface="+mj-lt"/>
              </a:rPr>
              <a:t>факультет журналистики 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000" b="1" dirty="0">
                <a:latin typeface="+mj-lt"/>
              </a:rPr>
              <a:t>Уральского государственного университета имени А. М. Горького.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76" y="2781300"/>
            <a:ext cx="5903913" cy="383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7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388" y="260351"/>
            <a:ext cx="7835900" cy="1800225"/>
          </a:xfrm>
        </p:spPr>
        <p:txBody>
          <a:bodyPr rtlCol="0">
            <a:norm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000" dirty="0">
                <a:latin typeface="+mj-lt"/>
              </a:rPr>
              <a:t>Взяться за перо и начать писать заставила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000" dirty="0">
                <a:latin typeface="+mj-lt"/>
              </a:rPr>
              <a:t>морская книга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000" dirty="0">
                <a:latin typeface="+mj-lt"/>
              </a:rPr>
              <a:t>«Остров сокровищ» Р.Л. Стивенсона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850" y="2205039"/>
            <a:ext cx="4298950" cy="430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5" y="2192338"/>
            <a:ext cx="3009900" cy="429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1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631951" y="188914"/>
            <a:ext cx="88566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 dirty="0">
                <a:latin typeface="+mn-lt"/>
              </a:rPr>
              <a:t>Первая книга В. П. Крапивина —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 b="1" dirty="0">
                <a:latin typeface="+mn-lt"/>
              </a:rPr>
              <a:t>«Рейс „Ориона“»</a:t>
            </a:r>
            <a:r>
              <a:rPr lang="ru-RU" sz="3200" dirty="0">
                <a:latin typeface="+mn-lt"/>
              </a:rPr>
              <a:t> — вышла в 1962 году в свердловском издательстве.</a:t>
            </a:r>
            <a:endParaRPr lang="ru-RU" altLang="ru-RU" sz="30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101" r="6950"/>
          <a:stretch/>
        </p:blipFill>
        <p:spPr>
          <a:xfrm>
            <a:off x="3719514" y="1758950"/>
            <a:ext cx="4105275" cy="494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6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6843713" y="417514"/>
            <a:ext cx="5057775" cy="42259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800" dirty="0"/>
              <a:t>В рассказе «Рейс „Ориона“», </a:t>
            </a:r>
          </a:p>
          <a:p>
            <a:pPr marL="0" indent="0" algn="ctr">
              <a:buNone/>
            </a:pPr>
            <a:r>
              <a:rPr lang="ru-RU" altLang="ru-RU" sz="2800" dirty="0"/>
              <a:t>давшем название книге, мальчишки </a:t>
            </a:r>
          </a:p>
          <a:p>
            <a:pPr marL="0" indent="0" algn="ctr">
              <a:buNone/>
            </a:pPr>
            <a:r>
              <a:rPr lang="ru-RU" altLang="ru-RU" sz="2800" dirty="0"/>
              <a:t>Гарик и Серёжка</a:t>
            </a:r>
          </a:p>
          <a:p>
            <a:pPr marL="0" indent="0" algn="ctr">
              <a:buNone/>
            </a:pPr>
            <a:r>
              <a:rPr lang="ru-RU" altLang="ru-RU" sz="2800" dirty="0"/>
              <a:t> тратят много времени и сил,</a:t>
            </a:r>
          </a:p>
          <a:p>
            <a:pPr marL="0" indent="0" algn="ctr">
              <a:buNone/>
            </a:pPr>
            <a:r>
              <a:rPr lang="ru-RU" altLang="ru-RU" sz="2800" dirty="0"/>
              <a:t> чтобы воплотить мечту: </a:t>
            </a:r>
          </a:p>
          <a:p>
            <a:pPr marL="0" indent="0" algn="ctr">
              <a:buNone/>
            </a:pPr>
            <a:r>
              <a:rPr lang="ru-RU" altLang="ru-RU" sz="2800" dirty="0"/>
              <a:t>построить плот по образцу известного Кон-Тики.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9" y="188914"/>
            <a:ext cx="4835525" cy="648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709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313" y="260351"/>
            <a:ext cx="8229600" cy="3097213"/>
          </a:xfrm>
        </p:spPr>
        <p:txBody>
          <a:bodyPr rtlCol="0"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4000" b="1" dirty="0">
                <a:latin typeface="+mj-lt"/>
              </a:rPr>
              <a:t>Писал стихи и рассказы о друзьях своего детства.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4000" b="1" dirty="0">
                <a:latin typeface="+mj-lt"/>
              </a:rPr>
              <a:t>Это оказалось не менее интересней,  чем поиски кладов на острове.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endParaRPr lang="ru-RU" sz="44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1" y="3338514"/>
            <a:ext cx="3362325" cy="336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450" r="12499"/>
          <a:stretch/>
        </p:blipFill>
        <p:spPr>
          <a:xfrm>
            <a:off x="5159375" y="3367088"/>
            <a:ext cx="2520950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3349626"/>
            <a:ext cx="2160588" cy="337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9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1774825" y="188913"/>
            <a:ext cx="8642350" cy="611981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500" b="1"/>
              <a:t>В 2010 году вышел фильм </a:t>
            </a:r>
          </a:p>
          <a:p>
            <a:pPr marL="0" indent="0" algn="ctr">
              <a:buNone/>
            </a:pPr>
            <a:r>
              <a:rPr lang="ru-RU" altLang="ru-RU" sz="2500" b="1"/>
              <a:t>«Легенды острова Двид» </a:t>
            </a:r>
          </a:p>
          <a:p>
            <a:pPr marL="0" indent="0" algn="ctr">
              <a:buNone/>
            </a:pPr>
            <a:r>
              <a:rPr lang="ru-RU" altLang="ru-RU" sz="2500"/>
              <a:t>по мотивам произведения «Дети синего фламинго». </a:t>
            </a:r>
          </a:p>
          <a:p>
            <a:pPr marL="0" indent="0" algn="just">
              <a:buNone/>
            </a:pPr>
            <a:r>
              <a:rPr lang="ru-RU" altLang="ru-RU" sz="2500"/>
              <a:t>	Однако сам Владислав Петрович отозвался о фильме скептически, раскритиковав несколько ключевых моментов. </a:t>
            </a:r>
          </a:p>
          <a:p>
            <a:pPr marL="0" indent="0" algn="just">
              <a:buNone/>
            </a:pPr>
            <a:r>
              <a:rPr lang="ru-RU" altLang="ru-RU" sz="2500"/>
              <a:t>	За долгую творческую деятельность было выпущено более 200 изданий книг Крапивина на разных языках мира, а также на его слова написана песня для исполнения хором.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4107904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4293096"/>
            <a:ext cx="4482219" cy="2423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09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288" y="692150"/>
            <a:ext cx="8229600" cy="5607050"/>
          </a:xfrm>
        </p:spPr>
        <p:txBody>
          <a:bodyPr rtlCol="0"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600" b="1" dirty="0">
                <a:latin typeface="+mj-lt"/>
              </a:rPr>
              <a:t>Писал Крапивин все больше о 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мальчишках</a:t>
            </a:r>
            <a:endParaRPr lang="ru-RU" sz="3600" b="1" dirty="0">
              <a:latin typeface="+mj-lt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600" b="1" dirty="0">
                <a:solidFill>
                  <a:srgbClr val="FFC000"/>
                </a:solidFill>
                <a:latin typeface="+mj-lt"/>
              </a:rPr>
              <a:t>романтиках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600" b="1" dirty="0">
                <a:solidFill>
                  <a:srgbClr val="00B050"/>
                </a:solidFill>
                <a:latin typeface="+mj-lt"/>
              </a:rPr>
              <a:t>мечтателях</a:t>
            </a:r>
            <a:endParaRPr lang="ru-RU" sz="3600" b="1" dirty="0">
              <a:latin typeface="+mj-lt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600" b="1" dirty="0">
                <a:solidFill>
                  <a:srgbClr val="00B0F0"/>
                </a:solidFill>
                <a:latin typeface="+mj-lt"/>
              </a:rPr>
              <a:t>прямодушных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искренних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600" b="1" dirty="0">
                <a:solidFill>
                  <a:srgbClr val="C00000"/>
                </a:solidFill>
                <a:latin typeface="+mj-lt"/>
              </a:rPr>
              <a:t>умеющих дружить</a:t>
            </a:r>
            <a:endParaRPr lang="ru-RU" sz="3600" b="1" dirty="0">
              <a:latin typeface="+mj-lt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600" b="1" dirty="0">
                <a:solidFill>
                  <a:srgbClr val="A616AA"/>
                </a:solidFill>
                <a:latin typeface="+mj-lt"/>
              </a:rPr>
              <a:t>любящих море и звёзды</a:t>
            </a:r>
            <a:r>
              <a:rPr lang="ru-RU" dirty="0" smtClean="0">
                <a:solidFill>
                  <a:srgbClr val="A616AA"/>
                </a:solidFill>
                <a:latin typeface="+mj-lt"/>
              </a:rPr>
              <a:t>.</a:t>
            </a:r>
            <a:endParaRPr lang="ru-RU" dirty="0">
              <a:solidFill>
                <a:srgbClr val="A616A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9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099" y="234950"/>
            <a:ext cx="10010775" cy="6508750"/>
          </a:xfrm>
        </p:spPr>
        <p:txBody>
          <a:bodyPr rtlCol="0">
            <a:normAutofit lnSpcReduction="10000"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800" dirty="0">
                <a:latin typeface="+mj-lt"/>
              </a:rPr>
              <a:t>«Оруженосец Кашка» (1965);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800" dirty="0">
                <a:latin typeface="+mj-lt"/>
              </a:rPr>
              <a:t>«Валькины друзья и паруса» (1966);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800" dirty="0">
                <a:latin typeface="+mj-lt"/>
              </a:rPr>
              <a:t>«Бегство рогатых викингов» (1969);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800" dirty="0">
                <a:latin typeface="+mj-lt"/>
              </a:rPr>
              <a:t>«Тень Каравеллы» (1970);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800" dirty="0">
                <a:latin typeface="+mj-lt"/>
              </a:rPr>
              <a:t>«Алые перья стрел» (1971);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800" dirty="0">
                <a:latin typeface="+mj-lt"/>
              </a:rPr>
              <a:t>«Мальчик со шпагой» (1973—1975);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800" dirty="0">
                <a:latin typeface="+mj-lt"/>
              </a:rPr>
              <a:t>«Мушкетёр и фея» (1975);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800" dirty="0">
                <a:latin typeface="+mj-lt"/>
              </a:rPr>
              <a:t>«Ковёр-самолёт» (1975);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800" dirty="0">
                <a:latin typeface="+mj-lt"/>
              </a:rPr>
              <a:t>«Журавлёнок и молнии» (1981);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800" dirty="0">
                <a:latin typeface="+mj-lt"/>
              </a:rPr>
              <a:t>«Сказки Севки Глущенко» (1982).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67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15889"/>
            <a:ext cx="8229600" cy="6040437"/>
          </a:xfrm>
        </p:spPr>
        <p:txBody>
          <a:bodyPr rtlCol="0"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b="1" dirty="0" smtClean="0">
                <a:latin typeface="+mj-lt"/>
              </a:rPr>
              <a:t>Крапивин создал детский отряд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000" b="1" dirty="0">
                <a:solidFill>
                  <a:srgbClr val="0070C0"/>
                </a:solidFill>
                <a:latin typeface="+mj-lt"/>
              </a:rPr>
              <a:t>«КАРАВЕЛЛА».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51" y="925514"/>
            <a:ext cx="5678947" cy="3946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4988" y="2975189"/>
            <a:ext cx="5595937" cy="37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662" y="160337"/>
            <a:ext cx="8374989" cy="468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4624" y="2758328"/>
            <a:ext cx="3368675" cy="396314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7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0486" y="692859"/>
            <a:ext cx="9144000" cy="63675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Владислав Петрович Крапивин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8464" y="3140869"/>
            <a:ext cx="5395913" cy="1296988"/>
          </a:xfrm>
        </p:spPr>
        <p:txBody>
          <a:bodyPr rtlCol="0">
            <a:normAutofit/>
          </a:bodyPr>
          <a:lstStyle/>
          <a:p>
            <a:pPr marL="274320" indent="-27432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900" dirty="0">
                <a:latin typeface="+mj-lt"/>
              </a:rPr>
              <a:t>14 октября 1938  </a:t>
            </a:r>
          </a:p>
          <a:p>
            <a:pPr marL="274320" indent="-27432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200" dirty="0">
                <a:latin typeface="+mj-lt"/>
              </a:rPr>
              <a:t>г. Тюмень, Омская область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6264" y="5519908"/>
            <a:ext cx="777398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>
              <a:defRPr/>
            </a:pPr>
            <a:r>
              <a:rPr lang="ru-RU" sz="3000" dirty="0"/>
              <a:t> Советский и российский детский писатель, поэт, сценарист, журналист и педагог.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1011238"/>
            <a:ext cx="3503613" cy="425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7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545754" y="188640"/>
            <a:ext cx="9122246" cy="720080"/>
          </a:xfrm>
        </p:spPr>
        <p:txBody>
          <a:bodyPr/>
          <a:lstStyle/>
          <a:p>
            <a:pPr algn="ctr">
              <a:defRPr/>
            </a:pPr>
            <a:r>
              <a:rPr lang="ru-RU" altLang="ru-RU" sz="3000" dirty="0">
                <a:latin typeface="+mn-lt"/>
              </a:rPr>
              <a:t>Учил ребят мастерить модели кораблей.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9263" y="1770038"/>
            <a:ext cx="5621817" cy="4902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62" y="908720"/>
            <a:ext cx="3940175" cy="5699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87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2600" b="11801"/>
          <a:stretch/>
        </p:blipFill>
        <p:spPr>
          <a:xfrm>
            <a:off x="417513" y="307974"/>
            <a:ext cx="10950248" cy="620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133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6438" y="115889"/>
            <a:ext cx="8229600" cy="865187"/>
          </a:xfrm>
        </p:spPr>
        <p:txBody>
          <a:bodyPr rtlCol="0">
            <a:normAutofit fontScale="85000" lnSpcReduction="20000"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endParaRPr lang="ru-RU" b="1" dirty="0" smtClean="0">
              <a:latin typeface="+mj-lt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4000" dirty="0"/>
              <a:t>Делать воздушных змеев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endParaRPr lang="ru-RU" b="1" dirty="0" smtClean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50" y="980455"/>
            <a:ext cx="5148977" cy="574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13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8500" y="26988"/>
            <a:ext cx="8229600" cy="1136650"/>
          </a:xfrm>
        </p:spPr>
        <p:txBody>
          <a:bodyPr rtlCol="0">
            <a:normAutofit fontScale="92500" lnSpcReduction="10000"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endParaRPr lang="ru-RU" b="1" dirty="0" smtClean="0">
              <a:latin typeface="+mj-lt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5400" dirty="0"/>
              <a:t>Фехтовать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0" y="906958"/>
            <a:ext cx="10393239" cy="5846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8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2638" y="133519"/>
            <a:ext cx="8229600" cy="595144"/>
          </a:xfrm>
        </p:spPr>
        <p:txBody>
          <a:bodyPr rtlCol="0"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500" b="1" dirty="0" smtClean="0">
                <a:latin typeface="+mj-lt"/>
              </a:rPr>
              <a:t>Писать </a:t>
            </a:r>
            <a:r>
              <a:rPr lang="ru-RU" sz="3500" b="1" dirty="0">
                <a:latin typeface="+mj-lt"/>
              </a:rPr>
              <a:t>заметки в детские журналы.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6" y="728663"/>
            <a:ext cx="4143250" cy="3101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48" y="728663"/>
            <a:ext cx="4364038" cy="3273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85" y="2721617"/>
            <a:ext cx="5316239" cy="398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98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512" y="908720"/>
            <a:ext cx="3498262" cy="5760368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1" y="208359"/>
            <a:ext cx="5161905" cy="5123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7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6318"/>
            <a:ext cx="7772400" cy="78457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автограф</a:t>
            </a:r>
            <a:endParaRPr lang="ru-RU" dirty="0"/>
          </a:p>
        </p:txBody>
      </p:sp>
      <p:pic>
        <p:nvPicPr>
          <p:cNvPr id="3174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1" y="841375"/>
            <a:ext cx="6310313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760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260648"/>
            <a:ext cx="7772400" cy="6405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4825" y="881064"/>
            <a:ext cx="8713788" cy="2016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dirty="0"/>
              <a:t>С 1964 года был женат на Ирине Васильевне Крапивиной, по образованию учительнице начальных классов. Старший сын Павел — художник и поэт, его дети Дарья и Пётр живут в Екатеринбурге. Младший сын Алексей — музыкант и писатель. Проживает в Санкт-Петербурге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286126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r="15164"/>
          <a:stretch/>
        </p:blipFill>
        <p:spPr>
          <a:xfrm>
            <a:off x="6240016" y="3281298"/>
            <a:ext cx="3816424" cy="348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5389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2410773"/>
            <a:ext cx="6599237" cy="4283715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6" y="131490"/>
            <a:ext cx="5239731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254" y="188640"/>
            <a:ext cx="7772400" cy="71256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Болезнь и смерть</a:t>
            </a:r>
            <a:endParaRPr lang="ru-RU" dirty="0"/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2209800" y="901701"/>
            <a:ext cx="7772400" cy="244792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500"/>
              <a:t>15 июля 2020 года Крапивин был госпитализирован с нарушениями речи и координации, небольшим кашлем.</a:t>
            </a:r>
          </a:p>
          <a:p>
            <a:pPr marL="0" indent="0" algn="ctr">
              <a:buNone/>
            </a:pPr>
            <a:endParaRPr lang="ru-RU" altLang="ru-RU" sz="1000"/>
          </a:p>
          <a:p>
            <a:pPr marL="0" indent="0" algn="ctr">
              <a:buNone/>
            </a:pPr>
            <a:r>
              <a:rPr lang="ru-RU" altLang="ru-RU" sz="2500"/>
              <a:t>Скончался 1 сентября 2020 года в Екатеринбурге. </a:t>
            </a:r>
          </a:p>
          <a:p>
            <a:pPr marL="0" indent="0" algn="ctr">
              <a:buNone/>
            </a:pPr>
            <a:r>
              <a:rPr lang="ru-RU" altLang="ru-RU" sz="2500"/>
              <a:t>Похоронен на Широкореченском кладбище.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77" y="3528020"/>
            <a:ext cx="4209984" cy="315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59" y="3349476"/>
            <a:ext cx="3336032" cy="333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072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388" y="4292601"/>
            <a:ext cx="8856662" cy="2244725"/>
          </a:xfrm>
        </p:spPr>
        <p:txBody>
          <a:bodyPr rtlCol="0">
            <a:norm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000" dirty="0"/>
              <a:t>Лауреат </a:t>
            </a:r>
          </a:p>
          <a:p>
            <a:pPr marL="182880" indent="-182880">
              <a:buClr>
                <a:schemeClr val="accent1">
                  <a:lumMod val="75000"/>
                </a:schemeClr>
              </a:buClr>
              <a:defRPr/>
            </a:pPr>
            <a:r>
              <a:rPr lang="ru-RU" sz="3000" dirty="0"/>
              <a:t>премии Президента Российской Федерации (2014)  </a:t>
            </a:r>
          </a:p>
          <a:p>
            <a:pPr marL="182880" indent="-182880">
              <a:buClr>
                <a:schemeClr val="accent1">
                  <a:lumMod val="75000"/>
                </a:schemeClr>
              </a:buClr>
              <a:defRPr/>
            </a:pPr>
            <a:r>
              <a:rPr lang="ru-RU" sz="3000" dirty="0"/>
              <a:t>премии Ленинского комсомола (1974).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938" y="188914"/>
            <a:ext cx="5314950" cy="461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389" y="204788"/>
            <a:ext cx="3038475" cy="396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722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88640"/>
            <a:ext cx="7772400" cy="56854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награды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3389" y="785813"/>
            <a:ext cx="8569325" cy="6108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300" dirty="0"/>
              <a:t>Лауреат премии Ленинского комсомола (1975),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300" dirty="0"/>
              <a:t>знака ЦК ВЛКСМ имени А. Гайдара (1983),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300" dirty="0"/>
              <a:t>кавалер ордена Трудового Красного Знамени (1984),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300" dirty="0"/>
              <a:t>ордена Дружбы народов (1989),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300" dirty="0"/>
              <a:t>звание отличника народного просвещения РСФСР (1980),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300" dirty="0"/>
              <a:t>лауреат премии «Аэлита» (1983),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300" dirty="0"/>
              <a:t>литературной премии губернатора Свердловской области (1999),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300" dirty="0"/>
              <a:t>Российская литературная премии имени Александра Грина (2001), литературной премии «Малая Урания» (2001),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300" dirty="0"/>
              <a:t>литературной премии имени разведчика Николая Кузнецова (2003), литературной премии имени Д. Н. Мамина-Сибиряка (2003),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300" dirty="0"/>
              <a:t>премии «Большой </a:t>
            </a:r>
            <a:r>
              <a:rPr lang="ru-RU" sz="2300" dirty="0" err="1"/>
              <a:t>Роскон</a:t>
            </a:r>
            <a:r>
              <a:rPr lang="ru-RU" sz="2300" dirty="0"/>
              <a:t>» (2006).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300" dirty="0"/>
              <a:t>Кавалер Ордена Рыцарей Фантастики (2003).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300" dirty="0"/>
              <a:t>награжден Орденом Почета. Почётный гражданин города Екатеринбурга (2009). </a:t>
            </a:r>
          </a:p>
        </p:txBody>
      </p:sp>
    </p:spTree>
    <p:extLst>
      <p:ext uri="{BB962C8B-B14F-4D97-AF65-F5344CB8AC3E}">
        <p14:creationId xmlns:p14="http://schemas.microsoft.com/office/powerpoint/2010/main" val="103684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389" y="188913"/>
            <a:ext cx="8569325" cy="2087562"/>
          </a:xfrm>
        </p:spPr>
        <p:txBody>
          <a:bodyPr rtlCol="0"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4000" b="1" dirty="0">
                <a:latin typeface="+mj-lt"/>
              </a:rPr>
              <a:t>Родился в Тюмени,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4000" b="1" dirty="0">
                <a:latin typeface="+mj-lt"/>
              </a:rPr>
              <a:t> жил в Свердловской области.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4000" b="1" dirty="0">
                <a:latin typeface="+mj-lt"/>
              </a:rPr>
              <a:t>Далеко от моря.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4" y="2276475"/>
            <a:ext cx="7991475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79689"/>
            <a:ext cx="2592388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6" y="1695451"/>
            <a:ext cx="2652713" cy="177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4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389" y="115889"/>
            <a:ext cx="8569325" cy="2663825"/>
          </a:xfrm>
        </p:spPr>
        <p:txBody>
          <a:bodyPr rtlCol="0"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4000" b="1" dirty="0">
                <a:latin typeface="+mj-lt"/>
              </a:rPr>
              <a:t>Но </a:t>
            </a:r>
            <a:r>
              <a:rPr lang="ru-RU" sz="4000" b="1" dirty="0">
                <a:solidFill>
                  <a:srgbClr val="0070C0"/>
                </a:solidFill>
                <a:latin typeface="+mj-lt"/>
              </a:rPr>
              <a:t>был влюблен в море</a:t>
            </a:r>
            <a:r>
              <a:rPr lang="ru-RU" sz="4000" b="1" dirty="0">
                <a:latin typeface="+mj-lt"/>
              </a:rPr>
              <a:t>, 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4000" b="1" dirty="0">
                <a:latin typeface="+mj-lt"/>
              </a:rPr>
              <a:t>мечтал о морских путешествиях. 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4000" b="1" dirty="0">
                <a:latin typeface="+mj-lt"/>
              </a:rPr>
              <a:t>Хотел поступать в мореходное училище.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039" y="2779714"/>
            <a:ext cx="7058025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9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3" y="188914"/>
            <a:ext cx="8267700" cy="601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84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88163" y="5373688"/>
            <a:ext cx="34195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000" dirty="0">
                <a:latin typeface="+mj-lt"/>
              </a:rPr>
              <a:t>Брат которому семь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9" y="188914"/>
            <a:ext cx="4973637" cy="648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80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388" y="6188075"/>
            <a:ext cx="27638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000" dirty="0">
                <a:latin typeface="+mj-lt"/>
              </a:rPr>
              <a:t>Тень каравеллы</a:t>
            </a:r>
          </a:p>
        </p:txBody>
      </p:sp>
      <p:pic>
        <p:nvPicPr>
          <p:cNvPr id="1331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4"/>
            <a:ext cx="63500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10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388" y="115888"/>
            <a:ext cx="8856662" cy="2881312"/>
          </a:xfrm>
        </p:spPr>
        <p:txBody>
          <a:bodyPr rtlCol="0"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000" b="1" dirty="0">
                <a:latin typeface="+mj-lt"/>
              </a:rPr>
              <a:t>В детстве будущий писатель 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000" b="1" dirty="0">
                <a:latin typeface="+mj-lt"/>
              </a:rPr>
              <a:t>обнаружил в себе </a:t>
            </a:r>
            <a:r>
              <a:rPr lang="ru-RU" sz="3000" b="1" dirty="0">
                <a:solidFill>
                  <a:srgbClr val="0070C0"/>
                </a:solidFill>
                <a:latin typeface="+mj-lt"/>
              </a:rPr>
              <a:t>способность 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000" b="1" dirty="0">
                <a:latin typeface="+mj-lt"/>
              </a:rPr>
              <a:t>придумывать занимательные истории, 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000" b="1" dirty="0">
                <a:latin typeface="+mj-lt"/>
              </a:rPr>
              <a:t>которые рассказывал 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ru-RU" sz="3000" b="1" dirty="0">
                <a:latin typeface="+mj-lt"/>
              </a:rPr>
              <a:t>в кругу своих сверстников.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1" y="2852738"/>
            <a:ext cx="5343525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1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4</TotalTime>
  <Words>480</Words>
  <Application>Microsoft Office PowerPoint</Application>
  <PresentationFormat>Широкоэкранный</PresentationFormat>
  <Paragraphs>90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Cambria</vt:lpstr>
      <vt:lpstr>Rockwell</vt:lpstr>
      <vt:lpstr>Rockwell Condensed</vt:lpstr>
      <vt:lpstr>Wingdings</vt:lpstr>
      <vt:lpstr>Дерево</vt:lpstr>
      <vt:lpstr>Владислав  Крапивин знакомимся с автором</vt:lpstr>
      <vt:lpstr>Владислав Петрович Крапивин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Учил ребят мастерить модели кораблей.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автограф</vt:lpstr>
      <vt:lpstr>Семья</vt:lpstr>
      <vt:lpstr>Презентация PowerPoint</vt:lpstr>
      <vt:lpstr>Болезнь и смерть</vt:lpstr>
      <vt:lpstr>награды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Владислав  Крапивин знакомимся с автором</dc:title>
  <dc:creator>Анастасия</dc:creator>
  <cp:lastModifiedBy>Анастасия</cp:lastModifiedBy>
  <cp:revision>1</cp:revision>
  <dcterms:created xsi:type="dcterms:W3CDTF">2024-10-13T18:52:48Z</dcterms:created>
  <dcterms:modified xsi:type="dcterms:W3CDTF">2024-10-13T18:56:57Z</dcterms:modified>
</cp:coreProperties>
</file>