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59" r:id="rId5"/>
    <p:sldId id="281" r:id="rId6"/>
    <p:sldId id="262" r:id="rId7"/>
    <p:sldId id="263" r:id="rId8"/>
    <p:sldId id="264" r:id="rId9"/>
    <p:sldId id="265" r:id="rId10"/>
    <p:sldId id="267" r:id="rId11"/>
    <p:sldId id="266" r:id="rId12"/>
    <p:sldId id="270" r:id="rId13"/>
    <p:sldId id="268" r:id="rId14"/>
    <p:sldId id="271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56" initials="T" lastIdx="1" clrIdx="0">
    <p:extLst>
      <p:ext uri="{19B8F6BF-5375-455C-9EA6-DF929625EA0E}">
        <p15:presenceInfo xmlns:p15="http://schemas.microsoft.com/office/powerpoint/2012/main" userId="TEACHER5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4T15:38:50.11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0127C-F952-48F5-AB89-5B425D862626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BFB0D-7B90-479E-BE7E-1DBE880FEA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!! Фото" descr="https://sun9-48.userapi.com/impg/eMifCZKy0-Uv9s3W3fNCqJKyZpRkO_DLyCAkhw/3DM_0w30pjQ.jpg?size=656x888&amp;quality=96&amp;sign=d83f7b5930773f3d6b869a0b85c061b3&amp;c_uniq_tag=5z1Pvy5jG983GaXrp7nerxCPx3_A8FlV3h1_mrrQwzw&amp;type=album">
            <a:extLst>
              <a:ext uri="{FF2B5EF4-FFF2-40B4-BE49-F238E27FC236}">
                <a16:creationId xmlns:a16="http://schemas.microsoft.com/office/drawing/2014/main" id="{E4C51682-6392-46EC-86CB-5951EF8B2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r="9089" b="31889"/>
          <a:stretch/>
        </p:blipFill>
        <p:spPr bwMode="auto">
          <a:xfrm>
            <a:off x="2642616" y="10"/>
            <a:ext cx="650138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F4127-3B7A-486C-8670-73E9843F7407}"/>
              </a:ext>
            </a:extLst>
          </p:cNvPr>
          <p:cNvSpPr txBox="1"/>
          <p:nvPr/>
        </p:nvSpPr>
        <p:spPr>
          <a:xfrm>
            <a:off x="-468560" y="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ГБПОУ «Дзержинский педагогический колледж»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D657978-04B4-4DD7-A9D5-EFD441218E87}"/>
              </a:ext>
            </a:extLst>
          </p:cNvPr>
          <p:cNvSpPr txBox="1">
            <a:spLocks/>
          </p:cNvSpPr>
          <p:nvPr/>
        </p:nvSpPr>
        <p:spPr>
          <a:xfrm>
            <a:off x="-1852427" y="658848"/>
            <a:ext cx="7772400" cy="273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«Педагогика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Командора»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7C4F0A-5E74-4D00-BA02-97A0DD399F62}"/>
              </a:ext>
            </a:extLst>
          </p:cNvPr>
          <p:cNvSpPr txBox="1"/>
          <p:nvPr/>
        </p:nvSpPr>
        <p:spPr>
          <a:xfrm>
            <a:off x="1078371" y="2929687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Составила: Борисова Л.Н.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02DBBE-A494-47FE-AE57-9E7C5378299D}"/>
              </a:ext>
            </a:extLst>
          </p:cNvPr>
          <p:cNvSpPr txBox="1"/>
          <p:nvPr/>
        </p:nvSpPr>
        <p:spPr>
          <a:xfrm>
            <a:off x="734167" y="4661637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Дзержинск, 2023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14560"/>
            <a:ext cx="7072362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в ней привлекает до сих пор и взрослых, и детей?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286130"/>
            <a:ext cx="7143800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texts.net/files/online_html/109027/_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7952"/>
            <a:ext cx="3428992" cy="4812690"/>
          </a:xfrm>
          <a:prstGeom prst="rect">
            <a:avLst/>
          </a:prstGeom>
          <a:noFill/>
        </p:spPr>
      </p:pic>
      <p:sp>
        <p:nvSpPr>
          <p:cNvPr id="25604" name="AutoShape 4" descr="https://web-literatura.ru/pic/2/1/3/7/2/5/213725/1407264864/_1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sun9-64.userapi.com/impg/HpQlIwdkoSVoADYWhSHZAzMMJGwvxIQ4tCUlzQ/PKfeHLl1gCw.jpg?size=640x787&amp;quality=96&amp;sign=e4459dc19365e1a89f288ed348f756bb&amp;c_uniq_tag=EKmOb3IWwS8fll-ceBOG9YdoGnOu3fnPVwsGZ3EFa4o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1147"/>
            <a:ext cx="3786182" cy="46566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94"/>
            <a:ext cx="7072362" cy="135731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какова, по-вашему, должна быть личность педагога, руководителя-командора?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286130"/>
            <a:ext cx="7143800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dzeninfra.ru/get-zen_doc/9707108/pub_64547a5ed797a512e2d376d6_6454dfb9aa8dec7eafb84e0d/scale_1200"/>
          <p:cNvPicPr>
            <a:picLocks noChangeAspect="1" noChangeArrowheads="1"/>
          </p:cNvPicPr>
          <p:nvPr/>
        </p:nvPicPr>
        <p:blipFill>
          <a:blip r:embed="rId2"/>
          <a:srcRect l="51218" b="10606"/>
          <a:stretch>
            <a:fillRect/>
          </a:stretch>
        </p:blipFill>
        <p:spPr bwMode="auto">
          <a:xfrm>
            <a:off x="4357686" y="325207"/>
            <a:ext cx="3422408" cy="4818293"/>
          </a:xfrm>
          <a:prstGeom prst="rect">
            <a:avLst/>
          </a:prstGeom>
          <a:noFill/>
        </p:spPr>
      </p:pic>
      <p:pic>
        <p:nvPicPr>
          <p:cNvPr id="26628" name="Picture 4" descr="https://itexts.net/files/online_html/109027/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6"/>
            <a:ext cx="3210877" cy="459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94"/>
            <a:ext cx="7072362" cy="135731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Какая поговорка подходит к этому тезису?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286130"/>
            <a:ext cx="7143800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94"/>
            <a:ext cx="7072362" cy="135731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Фрагмент выразительного чтения эпизода из трилогии «Мальчик со шпагой» со слов «В туже минуту в глаза Сережи...» до слов «Я тебя трогал?! - заорал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Сенцов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...»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786196"/>
            <a:ext cx="7143800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dzeninfra.ru/get-zen_doc/1895133/pub_608d29d1a1d0372adae90a84_60916036c235fb60b6e5a34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0043"/>
            <a:ext cx="3177123" cy="4913457"/>
          </a:xfrm>
          <a:prstGeom prst="rect">
            <a:avLst/>
          </a:prstGeom>
          <a:noFill/>
        </p:spPr>
      </p:pic>
      <p:pic>
        <p:nvPicPr>
          <p:cNvPr id="31748" name="Picture 4" descr="https://i2.wp.com/fb.ru/misc/i/gallery/26186/784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6"/>
            <a:ext cx="3634110" cy="49292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94"/>
            <a:ext cx="7072362" cy="135731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аудиофрагмента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из книги «Мальчик со шпагой»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3000378"/>
            <a:ext cx="7143800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94"/>
            <a:ext cx="7072362" cy="207169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Вкладывать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душу...что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это значить? И нужно ли это делать постоянно? А свои дела, семья, обязанности перед ней?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00180"/>
            <a:ext cx="7072362" cy="207169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 кроме жертв, бывают и риски, опасности, например, походы, сплав на байдарках или плотах. Как относиться к этому?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!! Фото" descr="https://sun9-1.userapi.com/impg/wgNM8cjyN5zMBc-NUkAUODSbBi403j2zq1VgzA/Ce7RKIQAMR0.jpg?size=845x496&amp;quality=95&amp;sign=84eafa16dce851b6ac0ed7ddba81d0e0&amp;c_uniq_tag=aoNuRwije2vEuJVc8OgZUwkJcsGPW2TQM_ZQBpnD1oA&amp;type=album">
            <a:extLst>
              <a:ext uri="{FF2B5EF4-FFF2-40B4-BE49-F238E27FC236}">
                <a16:creationId xmlns:a16="http://schemas.microsoft.com/office/drawing/2014/main" id="{B5A22F46-DB3D-496E-BB2A-974EC05C5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"/>
          <a:stretch/>
        </p:blipFill>
        <p:spPr bwMode="auto">
          <a:xfrm>
            <a:off x="20" y="10"/>
            <a:ext cx="8896993" cy="51434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528A9B1B-78A1-4B15-A0BF-CCC1F30514B4}"/>
              </a:ext>
            </a:extLst>
          </p:cNvPr>
          <p:cNvSpPr/>
          <p:nvPr/>
        </p:nvSpPr>
        <p:spPr>
          <a:xfrm>
            <a:off x="246987" y="1353243"/>
            <a:ext cx="8215370" cy="78581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методической разработки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D0E344-8C8C-45E8-BB04-52775D8F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229600" cy="85725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8" name="Скругленный 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0338525D-A120-4315-A695-76707EB761D7}"/>
              </a:ext>
            </a:extLst>
          </p:cNvPr>
          <p:cNvSpPr/>
          <p:nvPr/>
        </p:nvSpPr>
        <p:spPr>
          <a:xfrm>
            <a:off x="340831" y="2361509"/>
            <a:ext cx="8215370" cy="78271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</p:txBody>
      </p:sp>
      <p:sp>
        <p:nvSpPr>
          <p:cNvPr id="9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E71FC848-A815-4A70-B57B-1F94D78318BE}"/>
              </a:ext>
            </a:extLst>
          </p:cNvPr>
          <p:cNvSpPr/>
          <p:nvPr/>
        </p:nvSpPr>
        <p:spPr>
          <a:xfrm>
            <a:off x="369300" y="3643320"/>
            <a:ext cx="8072494" cy="64294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0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2.bp.blogspot.com/-Q7T2nvlaPSg/WQt3LBFoi3I/AAAAAAAAPyg/RCWR4_UqZzYWTNvLWrObrAHrxbYWm9SbACLcB/s1600/malchik-so-shpagoi16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web-literatura.ru/pic/2/1/3/7/2/5/213725/1407264862/_8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web-literatura.ru/pic/2/1/3/7/2/5/213725/1407264862/_8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s://litlife.club/books/259245/read/images/pic_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641"/>
            <a:ext cx="3286148" cy="5105859"/>
          </a:xfrm>
          <a:prstGeom prst="rect">
            <a:avLst/>
          </a:prstGeom>
          <a:noFill/>
        </p:spPr>
      </p:pic>
      <p:pic>
        <p:nvPicPr>
          <p:cNvPr id="32778" name="Picture 10" descr="https://www.rusf.ru/vk/pict/medvedev/malchik_so_shpagoi_0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8"/>
            <a:ext cx="3101975" cy="47863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2.bp.blogspot.com/-Q7T2nvlaPSg/WQt3LBFoi3I/AAAAAAAAPyg/RCWR4_UqZzYWTNvLWrObrAHrxbYWm9SbACLcB/s1600/malchik-so-shpagoi16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web-literatura.ru/pic/2/1/3/7/2/5/213725/1407264862/_8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web-literatura.ru/pic/2/1/3/7/2/5/213725/1407264862/_8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itexts.net/files/online_html/109027/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34"/>
            <a:ext cx="6837363" cy="45212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2.bp.blogspot.com/-Q7T2nvlaPSg/WQt3LBFoi3I/AAAAAAAAPyg/RCWR4_UqZzYWTNvLWrObrAHrxbYWm9SbACLcB/s1600/malchik-so-shpagoi16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web-literatura.ru/pic/2/1/3/7/2/5/213725/1407264862/_8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web-literatura.ru/pic/2/1/3/7/2/5/213725/1407264862/_8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1357304"/>
            <a:ext cx="6715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Выполнение индивидуального задания: выразительное чтение с листа фрагмента от «Полное имя для Аркашки...» до «...потому что с ним ничего не случалось».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1472" y="928676"/>
            <a:ext cx="81867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для проверки содержания лекции: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Почему тема лекции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Педагогика Командора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На примере каких произведений Крапивина обсуждается тема?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Какими словами можно определить педагогику командора? Привести примеры.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Каков любимый герой автора?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К чему призывает лекция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Педагогика Командора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элементы методической разработки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8"/>
            <a:ext cx="8229600" cy="30230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Лекция преподавателя, индивидуальные задания для студентов, элементы дискуссии, тезаурус.</a:t>
            </a:r>
          </a:p>
          <a:p>
            <a:pPr algn="just"/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072330" y="4500576"/>
            <a:ext cx="19288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1486"/>
            <a:ext cx="792961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285866"/>
            <a:ext cx="257176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Пояснительная записка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90"/>
            <a:ext cx="8229600" cy="41433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теоретическое обоснование педагогики командора (В.П. Крапивина) и обсуждение её.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дать характеристику педагогики командора (В.П. Крапивина) на основании знакомства с содержанием его произведений «Мальчик со шпагой» и «Оруженосец Кашка»;</a:t>
            </a:r>
          </a:p>
          <a:p>
            <a:pPr marL="0" lv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дать возможность студентам обсудить некоторые положения педагогики командора;</a:t>
            </a:r>
          </a:p>
          <a:p>
            <a:pPr marL="0" lv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проиллюстрировать положения лекции фрагментами выразительного чтения, подготовленного студентами, и фильма «Мальчик со шпагой»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портрет писателя, выставка книг (из презентации)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Планируемые результаты: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Предметные: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умеют слушать, записывать основные тезисы, задавать вопросы.</a:t>
            </a:r>
          </a:p>
          <a:p>
            <a:pPr marL="0" indent="0" algn="just">
              <a:buNone/>
            </a:pP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РУУД: умеют осуществлять самоконтроль своей деятельности; ПУУД: извлекают необходимую информацию из задания, из слов учителя; КУУД: умеют слушать и слышать друг друга и учителя; умеют грамотно выражать свои мысли, строить устные речевые высказывания.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Личностные: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владеют навыками выполнения разнообразных умственных упражнений; демонстрируют умения работать во время дискуссии.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928676"/>
            <a:ext cx="5572164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7072330" y="214296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gbic.ucoz.ru/_nw/16/36837841.jpg">
            <a:extLst>
              <a:ext uri="{FF2B5EF4-FFF2-40B4-BE49-F238E27FC236}">
                <a16:creationId xmlns:a16="http://schemas.microsoft.com/office/drawing/2014/main" id="{FAF5321D-0F78-41CE-9C1A-4640F1F1A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9740" b="4240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5F8302-141B-4AD9-8D76-E3F09BAB8303}"/>
              </a:ext>
            </a:extLst>
          </p:cNvPr>
          <p:cNvSpPr txBox="1">
            <a:spLocks/>
          </p:cNvSpPr>
          <p:nvPr/>
        </p:nvSpPr>
        <p:spPr>
          <a:xfrm>
            <a:off x="133896" y="734188"/>
            <a:ext cx="64294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Крапивин Владислав </a:t>
            </a:r>
          </a:p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Петрович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F30ED5-8D94-4AB2-AD46-0081CDA2EBF9}"/>
              </a:ext>
            </a:extLst>
          </p:cNvPr>
          <p:cNvSpPr/>
          <p:nvPr/>
        </p:nvSpPr>
        <p:spPr>
          <a:xfrm>
            <a:off x="142873" y="2168733"/>
            <a:ext cx="37810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Владислав Крапивин – российский писатель, журналист, педагог, автор сценариев, стихотворений и произведений для детей. Лауреат престижных наград и премий.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Владислав Петрович Крапивин родился 14 октября 1938 года в Тюмени, куда его родители переехали из Кирова, спасаясь от репрессий. </a:t>
            </a:r>
          </a:p>
          <a:p>
            <a:pPr algn="just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928808"/>
            <a:ext cx="5072098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такое педагогика?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2928940"/>
            <a:ext cx="5929354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928808"/>
            <a:ext cx="5072098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Кто такие Командоры?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2928940"/>
            <a:ext cx="5929354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В.П. Крапивин – известный детский писатель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785800"/>
            <a:ext cx="8643998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gbic.ucoz.ru/_nw/16/82190199.jpg"/>
          <p:cNvPicPr>
            <a:picLocks noChangeAspect="1" noChangeArrowheads="1"/>
          </p:cNvPicPr>
          <p:nvPr/>
        </p:nvPicPr>
        <p:blipFill>
          <a:blip r:embed="rId2"/>
          <a:srcRect b="49732"/>
          <a:stretch>
            <a:fillRect/>
          </a:stretch>
        </p:blipFill>
        <p:spPr bwMode="auto">
          <a:xfrm>
            <a:off x="285720" y="1000114"/>
            <a:ext cx="8572560" cy="40853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В.П. Крапивин – известный детский писатель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785800"/>
            <a:ext cx="8643998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gbic.ucoz.ru/_nw/16/82190199.jpg"/>
          <p:cNvPicPr>
            <a:picLocks noChangeAspect="1" noChangeArrowheads="1"/>
          </p:cNvPicPr>
          <p:nvPr/>
        </p:nvPicPr>
        <p:blipFill>
          <a:blip r:embed="rId2"/>
          <a:srcRect t="50199"/>
          <a:stretch>
            <a:fillRect/>
          </a:stretch>
        </p:blipFill>
        <p:spPr bwMode="auto">
          <a:xfrm>
            <a:off x="285720" y="1000114"/>
            <a:ext cx="8643966" cy="40811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488</Words>
  <Application>Microsoft Office PowerPoint</Application>
  <PresentationFormat>Экран (16:9)</PresentationFormat>
  <Paragraphs>46</Paragraphs>
  <Slides>23</Slides>
  <Notes>0</Notes>
  <HiddenSlides>21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Содержание:</vt:lpstr>
      <vt:lpstr>Основные элементы методической разработки</vt:lpstr>
      <vt:lpstr>Пояснительная записка</vt:lpstr>
      <vt:lpstr>Презентация PowerPoint</vt:lpstr>
      <vt:lpstr>Что такое педагогика?</vt:lpstr>
      <vt:lpstr>Кто такие Командоры?</vt:lpstr>
      <vt:lpstr>В.П. Крапивин – известный детский писатель</vt:lpstr>
      <vt:lpstr>В.П. Крапивин – известный детский писатель</vt:lpstr>
      <vt:lpstr>Что в ней привлекает до сих пор и взрослых, и детей?</vt:lpstr>
      <vt:lpstr>Презентация PowerPoint</vt:lpstr>
      <vt:lpstr>А какова, по-вашему, должна быть личность педагога, руководителя-командора?</vt:lpstr>
      <vt:lpstr>Презентация PowerPoint</vt:lpstr>
      <vt:lpstr>Какая поговорка подходит к этому тезису?</vt:lpstr>
      <vt:lpstr>Фрагмент выразительного чтения эпизода из трилогии «Мальчик со шпагой» со слов «В туже минуту в глаза Сережи...» до слов «Я тебя трогал?! - заорал Сенцов...»</vt:lpstr>
      <vt:lpstr>Презентация PowerPoint</vt:lpstr>
      <vt:lpstr>Прослушивание аудиофрагмента из книги «Мальчик со шпагой»</vt:lpstr>
      <vt:lpstr>Вкладывать душу...что это значить? И нужно ли это делать постоянно? А свои дела, семья, обязанности перед ней?</vt:lpstr>
      <vt:lpstr>А кроме жертв, бывают и риски, опасности, например, походы, сплав на байдарках или плотах. Как относиться к этому?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TEACHER56</dc:creator>
  <cp:lastModifiedBy>TEACHER56</cp:lastModifiedBy>
  <cp:revision>3</cp:revision>
  <dcterms:created xsi:type="dcterms:W3CDTF">2023-10-04T07:05:22Z</dcterms:created>
  <dcterms:modified xsi:type="dcterms:W3CDTF">2023-10-04T12:39:45Z</dcterms:modified>
</cp:coreProperties>
</file>